
<file path=[Content_Types].xml><?xml version="1.0" encoding="utf-8"?>
<Types xmlns="http://schemas.openxmlformats.org/package/2006/content-types">
  <Default Extension="docx" ContentType="application/vnd.openxmlformats-officedocument.wordprocessingml.documen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982" r:id="rId3"/>
    <p:sldId id="1016" r:id="rId4"/>
    <p:sldId id="268" r:id="rId5"/>
    <p:sldId id="992" r:id="rId6"/>
    <p:sldId id="993" r:id="rId7"/>
    <p:sldId id="994" r:id="rId8"/>
    <p:sldId id="997" r:id="rId9"/>
    <p:sldId id="995" r:id="rId10"/>
    <p:sldId id="996" r:id="rId11"/>
    <p:sldId id="998" r:id="rId12"/>
    <p:sldId id="999" r:id="rId13"/>
    <p:sldId id="1000" r:id="rId14"/>
    <p:sldId id="1004" r:id="rId15"/>
    <p:sldId id="1001" r:id="rId16"/>
    <p:sldId id="1005" r:id="rId17"/>
    <p:sldId id="1002" r:id="rId18"/>
    <p:sldId id="1006" r:id="rId19"/>
    <p:sldId id="1003" r:id="rId20"/>
    <p:sldId id="1007" r:id="rId21"/>
    <p:sldId id="1008" r:id="rId22"/>
    <p:sldId id="1009" r:id="rId23"/>
    <p:sldId id="1010" r:id="rId24"/>
    <p:sldId id="1011" r:id="rId25"/>
    <p:sldId id="1012" r:id="rId26"/>
    <p:sldId id="1013" r:id="rId27"/>
    <p:sldId id="1014" r:id="rId28"/>
    <p:sldId id="1015" r:id="rId29"/>
    <p:sldId id="1017" r:id="rId30"/>
    <p:sldId id="1018" r:id="rId31"/>
    <p:sldId id="1019" r:id="rId32"/>
    <p:sldId id="1020" r:id="rId33"/>
    <p:sldId id="1021" r:id="rId34"/>
    <p:sldId id="1025" r:id="rId35"/>
    <p:sldId id="1026" r:id="rId36"/>
    <p:sldId id="1027" r:id="rId37"/>
    <p:sldId id="1022" r:id="rId38"/>
    <p:sldId id="1023" r:id="rId39"/>
    <p:sldId id="1024" r:id="rId40"/>
    <p:sldId id="1028" r:id="rId41"/>
    <p:sldId id="1030" r:id="rId42"/>
    <p:sldId id="1031" r:id="rId43"/>
    <p:sldId id="1039" r:id="rId44"/>
    <p:sldId id="1036" r:id="rId45"/>
    <p:sldId id="361" r:id="rId46"/>
    <p:sldId id="1037" r:id="rId47"/>
    <p:sldId id="1034" r:id="rId48"/>
    <p:sldId id="1035" r:id="rId49"/>
    <p:sldId id="1040" r:id="rId50"/>
    <p:sldId id="1041" r:id="rId51"/>
    <p:sldId id="1042" r:id="rId52"/>
    <p:sldId id="1043" r:id="rId53"/>
    <p:sldId id="1044" r:id="rId54"/>
    <p:sldId id="1045" r:id="rId55"/>
    <p:sldId id="1046" r:id="rId56"/>
    <p:sldId id="1051" r:id="rId57"/>
    <p:sldId id="323" r:id="rId58"/>
    <p:sldId id="1050" r:id="rId59"/>
    <p:sldId id="1052" r:id="rId60"/>
    <p:sldId id="1056" r:id="rId61"/>
    <p:sldId id="1047" r:id="rId62"/>
    <p:sldId id="1048" r:id="rId63"/>
    <p:sldId id="1049" r:id="rId64"/>
    <p:sldId id="1053" r:id="rId65"/>
    <p:sldId id="1054" r:id="rId66"/>
    <p:sldId id="1055" r:id="rId67"/>
    <p:sldId id="1057" r:id="rId68"/>
    <p:sldId id="1032" r:id="rId69"/>
    <p:sldId id="1060" r:id="rId70"/>
    <p:sldId id="1058" r:id="rId71"/>
    <p:sldId id="1059" r:id="rId72"/>
    <p:sldId id="1061" r:id="rId73"/>
    <p:sldId id="1062" r:id="rId74"/>
    <p:sldId id="1038" r:id="rId75"/>
    <p:sldId id="1063" r:id="rId76"/>
    <p:sldId id="1064" r:id="rId77"/>
    <p:sldId id="1065" r:id="rId78"/>
    <p:sldId id="1066" r:id="rId79"/>
    <p:sldId id="1067" r:id="rId80"/>
    <p:sldId id="1068" r:id="rId81"/>
    <p:sldId id="1069" r:id="rId82"/>
    <p:sldId id="1070" r:id="rId83"/>
    <p:sldId id="1071" r:id="rId84"/>
    <p:sldId id="1073" r:id="rId85"/>
    <p:sldId id="1074" r:id="rId86"/>
    <p:sldId id="1075" r:id="rId87"/>
    <p:sldId id="1076" r:id="rId88"/>
    <p:sldId id="1077" r:id="rId89"/>
    <p:sldId id="1078" r:id="rId90"/>
    <p:sldId id="1079" r:id="rId91"/>
    <p:sldId id="1080" r:id="rId92"/>
    <p:sldId id="1072" r:id="rId93"/>
    <p:sldId id="1081" r:id="rId94"/>
    <p:sldId id="1082" r:id="rId95"/>
    <p:sldId id="1083" r:id="rId96"/>
    <p:sldId id="1084" r:id="rId97"/>
    <p:sldId id="1085" r:id="rId98"/>
    <p:sldId id="1086" r:id="rId99"/>
    <p:sldId id="1087" r:id="rId100"/>
    <p:sldId id="1088" r:id="rId101"/>
    <p:sldId id="1089" r:id="rId102"/>
    <p:sldId id="1090" r:id="rId103"/>
    <p:sldId id="1091" r:id="rId104"/>
    <p:sldId id="1092" r:id="rId105"/>
    <p:sldId id="1093" r:id="rId106"/>
    <p:sldId id="1094" r:id="rId107"/>
    <p:sldId id="1095" r:id="rId108"/>
    <p:sldId id="1096" r:id="rId109"/>
    <p:sldId id="1118" r:id="rId110"/>
    <p:sldId id="1097" r:id="rId111"/>
    <p:sldId id="1099" r:id="rId112"/>
    <p:sldId id="1098" r:id="rId113"/>
    <p:sldId id="1100" r:id="rId114"/>
    <p:sldId id="1101" r:id="rId115"/>
    <p:sldId id="1102" r:id="rId116"/>
    <p:sldId id="1103" r:id="rId117"/>
    <p:sldId id="1105" r:id="rId118"/>
    <p:sldId id="1104" r:id="rId119"/>
    <p:sldId id="1106" r:id="rId120"/>
    <p:sldId id="1107" r:id="rId121"/>
    <p:sldId id="1108" r:id="rId122"/>
    <p:sldId id="1109" r:id="rId123"/>
    <p:sldId id="1110" r:id="rId124"/>
    <p:sldId id="1111" r:id="rId125"/>
    <p:sldId id="1112" r:id="rId126"/>
    <p:sldId id="1113" r:id="rId127"/>
    <p:sldId id="1114" r:id="rId128"/>
    <p:sldId id="1115" r:id="rId129"/>
    <p:sldId id="1116" r:id="rId130"/>
    <p:sldId id="1117" r:id="rId131"/>
    <p:sldId id="1119" r:id="rId132"/>
    <p:sldId id="1121" r:id="rId133"/>
    <p:sldId id="1122" r:id="rId134"/>
    <p:sldId id="1123" r:id="rId135"/>
    <p:sldId id="1124" r:id="rId136"/>
    <p:sldId id="1125" r:id="rId137"/>
    <p:sldId id="1126" r:id="rId138"/>
    <p:sldId id="1127" r:id="rId139"/>
    <p:sldId id="991" r:id="rId14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ier Samper Arias" initials="JSA" lastIdx="1" clrIdx="0">
    <p:extLst>
      <p:ext uri="{19B8F6BF-5375-455C-9EA6-DF929625EA0E}">
        <p15:presenceInfo xmlns:p15="http://schemas.microsoft.com/office/powerpoint/2012/main" userId="S::jsampear@everis.com::919d075c-b552-479d-a060-87f0a68fae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60F68"/>
    <a:srgbClr val="EA46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1" autoAdjust="0"/>
    <p:restoredTop sz="77363" autoAdjust="0"/>
  </p:normalViewPr>
  <p:slideViewPr>
    <p:cSldViewPr snapToGrid="0">
      <p:cViewPr varScale="1">
        <p:scale>
          <a:sx n="107" d="100"/>
          <a:sy n="107" d="100"/>
        </p:scale>
        <p:origin x="16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670A0-C359-4F39-80D6-AF2061F3AC92}" type="datetimeFigureOut">
              <a:rPr lang="es-ES" smtClean="0"/>
              <a:t>5/1/21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56468-3B56-437D-8766-F3DCB404D175}" type="slidenum">
              <a:rPr lang="es-ES" smtClean="0"/>
              <a:t>‹Nº›</a:t>
            </a:fld>
            <a:endParaRPr lang="es-ES"/>
          </a:p>
        </p:txBody>
      </p:sp>
    </p:spTree>
    <p:extLst>
      <p:ext uri="{BB962C8B-B14F-4D97-AF65-F5344CB8AC3E}">
        <p14:creationId xmlns:p14="http://schemas.microsoft.com/office/powerpoint/2010/main" val="220415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s/docs/Web/CSS/va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sstriggers.com/"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aerotwist.com/blog/css-trigger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En el inicio de un proyecto o funcionalidad podemos cometer el error de no analizar previamente lo que vamos a construir, esto puede provocar pasos en falsos y realizar modificaciones destinando tiempo que con este análisis previo nos lo podríamos haber evitado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a:t>
            </a:fld>
            <a:endParaRPr lang="es-ES"/>
          </a:p>
        </p:txBody>
      </p:sp>
    </p:spTree>
    <p:extLst>
      <p:ext uri="{BB962C8B-B14F-4D97-AF65-F5344CB8AC3E}">
        <p14:creationId xmlns:p14="http://schemas.microsoft.com/office/powerpoint/2010/main" val="1986631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Al final un proyecto no es mas que un número de engranajes que si uno falla el resto peligran, por norma general en todos se establece esta planificación desde el punto de vista técnico. Pero que pasa con el apartado visual, seguimos las mismas reglas?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a:t>
            </a:fld>
            <a:endParaRPr lang="es-ES"/>
          </a:p>
        </p:txBody>
      </p:sp>
    </p:spTree>
    <p:extLst>
      <p:ext uri="{BB962C8B-B14F-4D97-AF65-F5344CB8AC3E}">
        <p14:creationId xmlns:p14="http://schemas.microsoft.com/office/powerpoint/2010/main" val="31859852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Tanto los </a:t>
            </a:r>
            <a:r>
              <a:rPr lang="es-ES" sz="1200" b="1" i="0" kern="1200" dirty="0" err="1">
                <a:solidFill>
                  <a:schemeClr val="tx1"/>
                </a:solidFill>
                <a:effectLst/>
                <a:latin typeface="+mn-lt"/>
                <a:ea typeface="+mn-ea"/>
                <a:cs typeface="+mn-cs"/>
              </a:rPr>
              <a:t>frames</a:t>
            </a:r>
            <a:r>
              <a:rPr lang="es-ES" sz="1200" b="1" i="0" kern="1200" dirty="0">
                <a:solidFill>
                  <a:schemeClr val="tx1"/>
                </a:solidFill>
                <a:effectLst/>
                <a:latin typeface="+mn-lt"/>
                <a:ea typeface="+mn-ea"/>
                <a:cs typeface="+mn-cs"/>
              </a:rPr>
              <a:t> como los </a:t>
            </a:r>
            <a:r>
              <a:rPr lang="es-ES" sz="1200" b="1" i="0" kern="1200" dirty="0" err="1">
                <a:solidFill>
                  <a:schemeClr val="tx1"/>
                </a:solidFill>
                <a:effectLst/>
                <a:latin typeface="+mn-lt"/>
                <a:ea typeface="+mn-ea"/>
                <a:cs typeface="+mn-cs"/>
              </a:rPr>
              <a:t>groups</a:t>
            </a:r>
            <a:r>
              <a:rPr lang="es-ES" sz="1200" b="1" i="0" kern="1200" dirty="0">
                <a:solidFill>
                  <a:schemeClr val="tx1"/>
                </a:solidFill>
                <a:effectLst/>
                <a:latin typeface="+mn-lt"/>
                <a:ea typeface="+mn-ea"/>
                <a:cs typeface="+mn-cs"/>
              </a:rPr>
              <a:t> son contenedores donde alojar elementos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107</a:t>
            </a:fld>
            <a:endParaRPr lang="es-ES"/>
          </a:p>
        </p:txBody>
      </p:sp>
    </p:spTree>
    <p:extLst>
      <p:ext uri="{BB962C8B-B14F-4D97-AF65-F5344CB8AC3E}">
        <p14:creationId xmlns:p14="http://schemas.microsoft.com/office/powerpoint/2010/main" val="17440072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Grid</a:t>
            </a:r>
            <a:r>
              <a:rPr lang="es-ES" sz="1200" b="1" i="0" kern="1200" dirty="0">
                <a:solidFill>
                  <a:schemeClr val="tx1"/>
                </a:solidFill>
                <a:effectLst/>
                <a:latin typeface="+mn-lt"/>
                <a:ea typeface="+mn-ea"/>
                <a:cs typeface="+mn-cs"/>
              </a:rPr>
              <a:t> o sistema de rejilla es un elemento que se utiliza tanto en diseño como desarrollo para especificar el ancho </a:t>
            </a:r>
            <a:r>
              <a:rPr lang="es-ES" sz="1200" b="1" i="0" kern="1200" dirty="0" err="1">
                <a:solidFill>
                  <a:schemeClr val="tx1"/>
                </a:solidFill>
                <a:effectLst/>
                <a:latin typeface="+mn-lt"/>
                <a:ea typeface="+mn-ea"/>
                <a:cs typeface="+mn-cs"/>
              </a:rPr>
              <a:t>minimo</a:t>
            </a:r>
            <a:r>
              <a:rPr lang="es-ES" sz="1200" b="1" i="0" kern="1200" dirty="0">
                <a:solidFill>
                  <a:schemeClr val="tx1"/>
                </a:solidFill>
                <a:effectLst/>
                <a:latin typeface="+mn-lt"/>
                <a:ea typeface="+mn-ea"/>
                <a:cs typeface="+mn-cs"/>
              </a:rPr>
              <a:t> o máximo de cada elemento, de esta manera podemos controlar la organización de elementos visuales en base a distintas resoluciones de pantalla</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Destacar que esta </a:t>
            </a:r>
            <a:r>
              <a:rPr lang="es-ES" sz="1200" b="1" i="0" kern="1200" dirty="0" err="1">
                <a:solidFill>
                  <a:schemeClr val="tx1"/>
                </a:solidFill>
                <a:effectLst/>
                <a:latin typeface="+mn-lt"/>
                <a:ea typeface="+mn-ea"/>
                <a:cs typeface="+mn-cs"/>
              </a:rPr>
              <a:t>grid</a:t>
            </a:r>
            <a:r>
              <a:rPr lang="es-ES" sz="1200" b="1" i="0" kern="1200" dirty="0">
                <a:solidFill>
                  <a:schemeClr val="tx1"/>
                </a:solidFill>
                <a:effectLst/>
                <a:latin typeface="+mn-lt"/>
                <a:ea typeface="+mn-ea"/>
                <a:cs typeface="+mn-cs"/>
              </a:rPr>
              <a:t> no funciona igual que en desarrollo donde los elementos se les asigna un ancho </a:t>
            </a:r>
            <a:r>
              <a:rPr lang="es-ES" sz="1200" b="1" i="0" kern="1200" dirty="0" err="1">
                <a:solidFill>
                  <a:schemeClr val="tx1"/>
                </a:solidFill>
                <a:effectLst/>
                <a:latin typeface="+mn-lt"/>
                <a:ea typeface="+mn-ea"/>
                <a:cs typeface="+mn-cs"/>
              </a:rPr>
              <a:t>minimo</a:t>
            </a:r>
            <a:r>
              <a:rPr lang="es-ES" sz="1200" b="1" i="0" kern="1200" dirty="0">
                <a:solidFill>
                  <a:schemeClr val="tx1"/>
                </a:solidFill>
                <a:effectLst/>
                <a:latin typeface="+mn-lt"/>
                <a:ea typeface="+mn-ea"/>
                <a:cs typeface="+mn-cs"/>
              </a:rPr>
              <a:t> y al llegar a dicha medida los elementos pasarían a la siguiente </a:t>
            </a:r>
            <a:r>
              <a:rPr lang="es-ES" sz="1200" b="1" i="0" kern="1200" dirty="0" err="1">
                <a:solidFill>
                  <a:schemeClr val="tx1"/>
                </a:solidFill>
                <a:effectLst/>
                <a:latin typeface="+mn-lt"/>
                <a:ea typeface="+mn-ea"/>
                <a:cs typeface="+mn-cs"/>
              </a:rPr>
              <a:t>row</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Si en los </a:t>
            </a:r>
            <a:r>
              <a:rPr lang="es-ES" sz="1200" b="1" i="0" kern="1200" dirty="0" err="1">
                <a:solidFill>
                  <a:schemeClr val="tx1"/>
                </a:solidFill>
                <a:effectLst/>
                <a:latin typeface="+mn-lt"/>
                <a:ea typeface="+mn-ea"/>
                <a:cs typeface="+mn-cs"/>
              </a:rPr>
              <a:t>frames</a:t>
            </a:r>
            <a:r>
              <a:rPr lang="es-ES" sz="1200" b="1" i="0" kern="1200" dirty="0">
                <a:solidFill>
                  <a:schemeClr val="tx1"/>
                </a:solidFill>
                <a:effectLst/>
                <a:latin typeface="+mn-lt"/>
                <a:ea typeface="+mn-ea"/>
                <a:cs typeface="+mn-cs"/>
              </a:rPr>
              <a:t> queremos hacer uso del </a:t>
            </a:r>
            <a:r>
              <a:rPr lang="es-ES" sz="1200" b="1" i="0" kern="1200" dirty="0" err="1">
                <a:solidFill>
                  <a:schemeClr val="tx1"/>
                </a:solidFill>
                <a:effectLst/>
                <a:latin typeface="+mn-lt"/>
                <a:ea typeface="+mn-ea"/>
                <a:cs typeface="+mn-cs"/>
              </a:rPr>
              <a:t>overflow</a:t>
            </a:r>
            <a:r>
              <a:rPr lang="es-ES" sz="1200" b="1" i="0" kern="1200" dirty="0">
                <a:solidFill>
                  <a:schemeClr val="tx1"/>
                </a:solidFill>
                <a:effectLst/>
                <a:latin typeface="+mn-lt"/>
                <a:ea typeface="+mn-ea"/>
                <a:cs typeface="+mn-cs"/>
              </a:rPr>
              <a:t> para que los elementos solo se visualice parte de su superficie, dicho elemento deberá estar dentro del mismo </a:t>
            </a:r>
            <a:r>
              <a:rPr lang="es-ES" sz="1200" b="1" i="0" kern="1200" dirty="0" err="1">
                <a:solidFill>
                  <a:schemeClr val="tx1"/>
                </a:solidFill>
                <a:effectLst/>
                <a:latin typeface="+mn-lt"/>
                <a:ea typeface="+mn-ea"/>
                <a:cs typeface="+mn-cs"/>
              </a:rPr>
              <a:t>frame</a:t>
            </a:r>
            <a:r>
              <a:rPr lang="es-ES" sz="1200" b="1" i="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108</a:t>
            </a:fld>
            <a:endParaRPr lang="es-ES"/>
          </a:p>
        </p:txBody>
      </p:sp>
    </p:spTree>
    <p:extLst>
      <p:ext uri="{BB962C8B-B14F-4D97-AF65-F5344CB8AC3E}">
        <p14:creationId xmlns:p14="http://schemas.microsoft.com/office/powerpoint/2010/main" val="32758704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109</a:t>
            </a:fld>
            <a:endParaRPr lang="es-ES"/>
          </a:p>
        </p:txBody>
      </p:sp>
    </p:spTree>
    <p:extLst>
      <p:ext uri="{BB962C8B-B14F-4D97-AF65-F5344CB8AC3E}">
        <p14:creationId xmlns:p14="http://schemas.microsoft.com/office/powerpoint/2010/main" val="42767281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Practica de </a:t>
            </a:r>
            <a:r>
              <a:rPr lang="es-ES" sz="1200" b="1" i="0" kern="1200" dirty="0" err="1">
                <a:solidFill>
                  <a:schemeClr val="tx1"/>
                </a:solidFill>
                <a:effectLst/>
                <a:latin typeface="+mn-lt"/>
                <a:ea typeface="+mn-ea"/>
                <a:cs typeface="+mn-cs"/>
              </a:rPr>
              <a:t>constraints</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110</a:t>
            </a:fld>
            <a:endParaRPr lang="es-ES"/>
          </a:p>
        </p:txBody>
      </p:sp>
    </p:spTree>
    <p:extLst>
      <p:ext uri="{BB962C8B-B14F-4D97-AF65-F5344CB8AC3E}">
        <p14:creationId xmlns:p14="http://schemas.microsoft.com/office/powerpoint/2010/main" val="9383612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Explicar diferencia de </a:t>
            </a: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vs </a:t>
            </a:r>
            <a:r>
              <a:rPr lang="es-ES" sz="1200" b="1" i="0" kern="1200" dirty="0" err="1">
                <a:solidFill>
                  <a:schemeClr val="tx1"/>
                </a:solidFill>
                <a:effectLst/>
                <a:latin typeface="+mn-lt"/>
                <a:ea typeface="+mn-ea"/>
                <a:cs typeface="+mn-cs"/>
              </a:rPr>
              <a:t>stroke</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relleno (</a:t>
            </a:r>
            <a:r>
              <a:rPr lang="es-ES" sz="1200" b="1" i="0" kern="1200" dirty="0" err="1">
                <a:solidFill>
                  <a:schemeClr val="tx1"/>
                </a:solidFill>
                <a:effectLst/>
                <a:latin typeface="+mn-lt"/>
                <a:ea typeface="+mn-ea"/>
                <a:cs typeface="+mn-cs"/>
              </a:rPr>
              <a:t>background</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Stroke</a:t>
            </a:r>
            <a:r>
              <a:rPr lang="es-ES" sz="1200" b="1" i="0" kern="1200" dirty="0">
                <a:solidFill>
                  <a:schemeClr val="tx1"/>
                </a:solidFill>
                <a:effectLst/>
                <a:latin typeface="+mn-lt"/>
                <a:ea typeface="+mn-ea"/>
                <a:cs typeface="+mn-cs"/>
              </a:rPr>
              <a:t>: trazado (es el borde)</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Cuando se hace un icono es importante hacerlo de tal manera que la capa que pinta sea por medio de </a:t>
            </a: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para que de esta forma el icono se expanda.</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Hacer prueba de dos iconos, por ejemplo una cruz. Uno con </a:t>
            </a:r>
            <a:r>
              <a:rPr lang="es-ES" sz="1200" b="1" i="0" kern="1200" dirty="0" err="1">
                <a:solidFill>
                  <a:schemeClr val="tx1"/>
                </a:solidFill>
                <a:effectLst/>
                <a:latin typeface="+mn-lt"/>
                <a:ea typeface="+mn-ea"/>
                <a:cs typeface="+mn-cs"/>
              </a:rPr>
              <a:t>outline</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stroke</a:t>
            </a:r>
            <a:r>
              <a:rPr lang="es-ES" sz="1200" b="1" i="0" kern="1200" dirty="0">
                <a:solidFill>
                  <a:schemeClr val="tx1"/>
                </a:solidFill>
                <a:effectLst/>
                <a:latin typeface="+mn-lt"/>
                <a:ea typeface="+mn-ea"/>
                <a:cs typeface="+mn-cs"/>
              </a:rPr>
              <a:t> y otro de serie. Probar a expandirlos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111</a:t>
            </a:fld>
            <a:endParaRPr lang="es-ES"/>
          </a:p>
        </p:txBody>
      </p:sp>
    </p:spTree>
    <p:extLst>
      <p:ext uri="{BB962C8B-B14F-4D97-AF65-F5344CB8AC3E}">
        <p14:creationId xmlns:p14="http://schemas.microsoft.com/office/powerpoint/2010/main" val="38599756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Tambien</a:t>
            </a:r>
            <a:r>
              <a:rPr lang="es-ES" sz="1200" b="1" i="0" kern="1200" dirty="0">
                <a:solidFill>
                  <a:schemeClr val="tx1"/>
                </a:solidFill>
                <a:effectLst/>
                <a:latin typeface="+mn-lt"/>
                <a:ea typeface="+mn-ea"/>
                <a:cs typeface="+mn-cs"/>
              </a:rPr>
              <a:t> es posible crear varios componentes a la vez</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112</a:t>
            </a:fld>
            <a:endParaRPr lang="es-ES"/>
          </a:p>
        </p:txBody>
      </p:sp>
    </p:spTree>
    <p:extLst>
      <p:ext uri="{BB962C8B-B14F-4D97-AF65-F5344CB8AC3E}">
        <p14:creationId xmlns:p14="http://schemas.microsoft.com/office/powerpoint/2010/main" val="36901662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113</a:t>
            </a:fld>
            <a:endParaRPr lang="es-ES"/>
          </a:p>
        </p:txBody>
      </p:sp>
    </p:spTree>
    <p:extLst>
      <p:ext uri="{BB962C8B-B14F-4D97-AF65-F5344CB8AC3E}">
        <p14:creationId xmlns:p14="http://schemas.microsoft.com/office/powerpoint/2010/main" val="41785684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comparación en desarrollo es con </a:t>
            </a:r>
            <a:r>
              <a:rPr lang="es-ES" sz="1200" b="1" i="0" kern="1200" dirty="0" err="1">
                <a:solidFill>
                  <a:schemeClr val="tx1"/>
                </a:solidFill>
                <a:effectLst/>
                <a:latin typeface="+mn-lt"/>
                <a:ea typeface="+mn-ea"/>
                <a:cs typeface="+mn-cs"/>
              </a:rPr>
              <a:t>display</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flex</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Las dos primeras opciones indican la posición de los elementos. Te servirán para indicar si los quieres en vertical (como en una </a:t>
            </a:r>
            <a:r>
              <a:rPr lang="es-ES" sz="1200" b="0" i="0" kern="1200" dirty="0" err="1">
                <a:solidFill>
                  <a:schemeClr val="tx1"/>
                </a:solidFill>
                <a:effectLst/>
                <a:latin typeface="+mn-lt"/>
                <a:ea typeface="+mn-ea"/>
                <a:cs typeface="+mn-cs"/>
              </a:rPr>
              <a:t>card</a:t>
            </a:r>
            <a:r>
              <a:rPr lang="es-ES" sz="1200" b="0" i="0" kern="1200" dirty="0">
                <a:solidFill>
                  <a:schemeClr val="tx1"/>
                </a:solidFill>
                <a:effectLst/>
                <a:latin typeface="+mn-lt"/>
                <a:ea typeface="+mn-ea"/>
                <a:cs typeface="+mn-cs"/>
              </a:rPr>
              <a:t>, por ejemplo) o en horizontal, como en una barra de navegación -&gt; </a:t>
            </a:r>
            <a:r>
              <a:rPr lang="es-ES" sz="1200" b="0" i="0" kern="1200" dirty="0" err="1">
                <a:solidFill>
                  <a:schemeClr val="tx1"/>
                </a:solidFill>
                <a:effectLst/>
                <a:latin typeface="+mn-lt"/>
                <a:ea typeface="+mn-ea"/>
                <a:cs typeface="+mn-cs"/>
              </a:rPr>
              <a:t>flex-direction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column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row</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tercer icono te sirve para definir el espaciado </a:t>
            </a:r>
            <a:r>
              <a:rPr lang="es-ES" sz="1200" b="1" i="0" kern="1200" dirty="0">
                <a:solidFill>
                  <a:schemeClr val="tx1"/>
                </a:solidFill>
                <a:effectLst/>
                <a:latin typeface="+mn-lt"/>
                <a:ea typeface="+mn-ea"/>
                <a:cs typeface="+mn-cs"/>
              </a:rPr>
              <a:t>entre</a:t>
            </a:r>
            <a:r>
              <a:rPr lang="es-ES" sz="1200" b="0" i="0" kern="1200" dirty="0">
                <a:solidFill>
                  <a:schemeClr val="tx1"/>
                </a:solidFill>
                <a:effectLst/>
                <a:latin typeface="+mn-lt"/>
                <a:ea typeface="+mn-ea"/>
                <a:cs typeface="+mn-cs"/>
              </a:rPr>
              <a:t> los elementos que tenga el </a:t>
            </a:r>
            <a:r>
              <a:rPr lang="es-ES" sz="1200" b="0" i="1" kern="1200" dirty="0">
                <a:solidFill>
                  <a:schemeClr val="tx1"/>
                </a:solidFill>
                <a:effectLst/>
                <a:latin typeface="+mn-lt"/>
                <a:ea typeface="+mn-ea"/>
                <a:cs typeface="+mn-cs"/>
              </a:rPr>
              <a:t>Auto </a:t>
            </a:r>
            <a:r>
              <a:rPr lang="es-ES" sz="1200" b="0" i="1" kern="1200" dirty="0" err="1">
                <a:solidFill>
                  <a:schemeClr val="tx1"/>
                </a:solidFill>
                <a:effectLst/>
                <a:latin typeface="+mn-lt"/>
                <a:ea typeface="+mn-ea"/>
                <a:cs typeface="+mn-cs"/>
              </a:rPr>
              <a:t>Layout</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cuarto icono es para definir el espacio </a:t>
            </a:r>
            <a:r>
              <a:rPr lang="es-ES" sz="1200" b="1" i="0" kern="1200" dirty="0">
                <a:solidFill>
                  <a:schemeClr val="tx1"/>
                </a:solidFill>
                <a:effectLst/>
                <a:latin typeface="+mn-lt"/>
                <a:ea typeface="+mn-ea"/>
                <a:cs typeface="+mn-cs"/>
              </a:rPr>
              <a:t>alrededor</a:t>
            </a:r>
            <a:r>
              <a:rPr lang="es-ES" sz="1200" b="0" i="0" kern="1200" dirty="0">
                <a:solidFill>
                  <a:schemeClr val="tx1"/>
                </a:solidFill>
                <a:effectLst/>
                <a:latin typeface="+mn-lt"/>
                <a:ea typeface="+mn-ea"/>
                <a:cs typeface="+mn-cs"/>
              </a:rPr>
              <a:t> de los elementos. Por poner un ejemplo, serían los márgenes que dejarías en una </a:t>
            </a:r>
            <a:r>
              <a:rPr lang="es-ES" sz="1200" b="0" i="1" kern="1200" dirty="0" err="1">
                <a:solidFill>
                  <a:schemeClr val="tx1"/>
                </a:solidFill>
                <a:effectLst/>
                <a:latin typeface="+mn-lt"/>
                <a:ea typeface="+mn-ea"/>
                <a:cs typeface="+mn-cs"/>
              </a:rPr>
              <a:t>card</a:t>
            </a:r>
            <a:r>
              <a:rPr lang="es-ES" sz="1200" b="0" i="0" kern="1200" dirty="0">
                <a:solidFill>
                  <a:schemeClr val="tx1"/>
                </a:solidFill>
                <a:effectLst/>
                <a:latin typeface="+mn-lt"/>
                <a:ea typeface="+mn-ea"/>
                <a:cs typeface="+mn-cs"/>
              </a:rPr>
              <a:t> para que el texto no esté tocando el borde del fondo de la tarjeta. </a:t>
            </a:r>
            <a:r>
              <a:rPr lang="es-ES" sz="1200" b="0" i="0" kern="1200" dirty="0" err="1">
                <a:solidFill>
                  <a:schemeClr val="tx1"/>
                </a:solidFill>
                <a:effectLst/>
                <a:latin typeface="+mn-lt"/>
                <a:ea typeface="+mn-ea"/>
                <a:cs typeface="+mn-cs"/>
              </a:rPr>
              <a:t>Padding</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El último elemento, que tiene más opciones dentro, es una extensión del cuarto icono y  te permite definir cómo quieres que se </a:t>
            </a:r>
            <a:r>
              <a:rPr lang="es-ES" sz="1200" b="1" i="0" kern="1200" dirty="0">
                <a:solidFill>
                  <a:schemeClr val="tx1"/>
                </a:solidFill>
                <a:effectLst/>
                <a:latin typeface="+mn-lt"/>
                <a:ea typeface="+mn-ea"/>
                <a:cs typeface="+mn-cs"/>
              </a:rPr>
              <a:t>alineen</a:t>
            </a:r>
            <a:r>
              <a:rPr lang="es-ES" sz="1200" b="0" i="0" kern="1200" dirty="0">
                <a:solidFill>
                  <a:schemeClr val="tx1"/>
                </a:solidFill>
                <a:effectLst/>
                <a:latin typeface="+mn-lt"/>
                <a:ea typeface="+mn-ea"/>
                <a:cs typeface="+mn-cs"/>
              </a:rPr>
              <a:t> los elementos. También te permite definir espaciados diferentes en cada lado. </a:t>
            </a:r>
            <a:r>
              <a:rPr lang="es-ES" sz="1200" b="0" i="0" kern="1200" dirty="0" err="1">
                <a:solidFill>
                  <a:schemeClr val="tx1"/>
                </a:solidFill>
                <a:effectLst/>
                <a:latin typeface="+mn-lt"/>
                <a:ea typeface="+mn-ea"/>
                <a:cs typeface="+mn-cs"/>
              </a:rPr>
              <a:t>Justify-content</a:t>
            </a:r>
            <a:r>
              <a:rPr lang="es-ES" sz="1200" b="0" i="0" kern="1200" dirty="0">
                <a:solidFill>
                  <a:schemeClr val="tx1"/>
                </a:solidFill>
                <a:effectLst/>
                <a:latin typeface="+mn-lt"/>
                <a:ea typeface="+mn-ea"/>
                <a:cs typeface="+mn-cs"/>
              </a:rPr>
              <a:t> &amp;&amp; </a:t>
            </a:r>
            <a:r>
              <a:rPr lang="es-ES" sz="1200" b="0" i="0" kern="1200" dirty="0" err="1">
                <a:solidFill>
                  <a:schemeClr val="tx1"/>
                </a:solidFill>
                <a:effectLst/>
                <a:latin typeface="+mn-lt"/>
                <a:ea typeface="+mn-ea"/>
                <a:cs typeface="+mn-cs"/>
              </a:rPr>
              <a:t>align-content</a:t>
            </a:r>
            <a:endParaRPr lang="es-ES" sz="1200" b="0"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114</a:t>
            </a:fld>
            <a:endParaRPr lang="es-ES"/>
          </a:p>
        </p:txBody>
      </p:sp>
    </p:spTree>
    <p:extLst>
      <p:ext uri="{BB962C8B-B14F-4D97-AF65-F5344CB8AC3E}">
        <p14:creationId xmlns:p14="http://schemas.microsoft.com/office/powerpoint/2010/main" val="347838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Hug</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content</a:t>
            </a:r>
            <a:r>
              <a:rPr lang="es-ES" sz="1200" b="1" i="0" kern="1200" dirty="0">
                <a:solidFill>
                  <a:schemeClr val="tx1"/>
                </a:solidFill>
                <a:effectLst/>
                <a:latin typeface="+mn-lt"/>
                <a:ea typeface="+mn-ea"/>
                <a:cs typeface="+mn-cs"/>
              </a:rPr>
              <a:t> (abrazar el contenido). Más allá de que el nombre es bonito, es la opción que mantiene el comportamiento de la primera versión de Auto </a:t>
            </a:r>
            <a:r>
              <a:rPr lang="es-ES" sz="1200" b="1" i="0" kern="1200" dirty="0" err="1">
                <a:solidFill>
                  <a:schemeClr val="tx1"/>
                </a:solidFill>
                <a:effectLst/>
                <a:latin typeface="+mn-lt"/>
                <a:ea typeface="+mn-ea"/>
                <a:cs typeface="+mn-cs"/>
              </a:rPr>
              <a:t>Layout</a:t>
            </a:r>
            <a:r>
              <a:rPr lang="es-ES" sz="1200" b="1" i="0" kern="1200" dirty="0">
                <a:solidFill>
                  <a:schemeClr val="tx1"/>
                </a:solidFill>
                <a:effectLst/>
                <a:latin typeface="+mn-lt"/>
                <a:ea typeface="+mn-ea"/>
                <a:cs typeface="+mn-cs"/>
              </a:rPr>
              <a:t>: siempre se ajusta al contenido.</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Fixed</a:t>
            </a:r>
            <a:r>
              <a:rPr lang="es-ES" sz="1200" b="1" i="0" kern="1200" dirty="0">
                <a:solidFill>
                  <a:schemeClr val="tx1"/>
                </a:solidFill>
                <a:effectLst/>
                <a:latin typeface="+mn-lt"/>
                <a:ea typeface="+mn-ea"/>
                <a:cs typeface="+mn-cs"/>
              </a:rPr>
              <a:t> (fijo). Mantiene el tamaño cuando se redimensiona el </a:t>
            </a:r>
            <a:r>
              <a:rPr lang="es-ES" sz="1200" b="1" i="0" kern="1200" dirty="0" err="1">
                <a:solidFill>
                  <a:schemeClr val="tx1"/>
                </a:solidFill>
                <a:effectLst/>
                <a:latin typeface="+mn-lt"/>
                <a:ea typeface="+mn-ea"/>
                <a:cs typeface="+mn-cs"/>
              </a:rPr>
              <a:t>frame</a:t>
            </a:r>
            <a:r>
              <a:rPr lang="es-ES" sz="1200" b="1" i="0" kern="1200" dirty="0">
                <a:solidFill>
                  <a:schemeClr val="tx1"/>
                </a:solidFill>
                <a:effectLst/>
                <a:latin typeface="+mn-lt"/>
                <a:ea typeface="+mn-ea"/>
                <a:cs typeface="+mn-cs"/>
              </a:rPr>
              <a:t> que lo contiene</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s-ES" sz="1200" b="1" i="0" kern="1200" dirty="0" err="1">
                <a:solidFill>
                  <a:schemeClr val="tx1"/>
                </a:solidFill>
                <a:effectLst/>
                <a:latin typeface="+mn-lt"/>
                <a:ea typeface="+mn-ea"/>
                <a:cs typeface="+mn-cs"/>
              </a:rPr>
              <a:t>Fill</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container</a:t>
            </a:r>
            <a:r>
              <a:rPr lang="es-ES" sz="1200" b="1" i="0" kern="1200" dirty="0">
                <a:solidFill>
                  <a:schemeClr val="tx1"/>
                </a:solidFill>
                <a:effectLst/>
                <a:latin typeface="+mn-lt"/>
                <a:ea typeface="+mn-ea"/>
                <a:cs typeface="+mn-cs"/>
              </a:rPr>
              <a:t> (llenar contenedor). Ocupa todo el espacio disponible. Cuando empieces a probarlo te darás cuenta de que es la opción que te permitirá hacer componentes que sean 100%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115</a:t>
            </a:fld>
            <a:endParaRPr lang="es-ES"/>
          </a:p>
        </p:txBody>
      </p:sp>
    </p:spTree>
    <p:extLst>
      <p:ext uri="{BB962C8B-B14F-4D97-AF65-F5344CB8AC3E}">
        <p14:creationId xmlns:p14="http://schemas.microsoft.com/office/powerpoint/2010/main" val="25066437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En la practica podemos hacer un diseños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 de una forma muy cómoda y rápida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116</a:t>
            </a:fld>
            <a:endParaRPr lang="es-ES"/>
          </a:p>
        </p:txBody>
      </p:sp>
    </p:spTree>
    <p:extLst>
      <p:ext uri="{BB962C8B-B14F-4D97-AF65-F5344CB8AC3E}">
        <p14:creationId xmlns:p14="http://schemas.microsoft.com/office/powerpoint/2010/main" val="3102889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a:t>
            </a:fld>
            <a:endParaRPr lang="es-ES"/>
          </a:p>
        </p:txBody>
      </p:sp>
    </p:spTree>
    <p:extLst>
      <p:ext uri="{BB962C8B-B14F-4D97-AF65-F5344CB8AC3E}">
        <p14:creationId xmlns:p14="http://schemas.microsoft.com/office/powerpoint/2010/main" val="37401809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En la practica podemos hacer un diseños </a:t>
            </a:r>
            <a:r>
              <a:rPr lang="es-ES" sz="1200" b="1" i="0" kern="1200" dirty="0" err="1">
                <a:solidFill>
                  <a:schemeClr val="tx1"/>
                </a:solidFill>
                <a:effectLst/>
                <a:latin typeface="+mn-lt"/>
                <a:ea typeface="+mn-ea"/>
                <a:cs typeface="+mn-cs"/>
              </a:rPr>
              <a:t>responsive</a:t>
            </a:r>
            <a:r>
              <a:rPr lang="es-ES" sz="1200" b="1" i="0" kern="1200" dirty="0">
                <a:solidFill>
                  <a:schemeClr val="tx1"/>
                </a:solidFill>
                <a:effectLst/>
                <a:latin typeface="+mn-lt"/>
                <a:ea typeface="+mn-ea"/>
                <a:cs typeface="+mn-cs"/>
              </a:rPr>
              <a:t> de una forma muy cómoda y rápida </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117</a:t>
            </a:fld>
            <a:endParaRPr lang="es-ES"/>
          </a:p>
        </p:txBody>
      </p:sp>
    </p:spTree>
    <p:extLst>
      <p:ext uri="{BB962C8B-B14F-4D97-AF65-F5344CB8AC3E}">
        <p14:creationId xmlns:p14="http://schemas.microsoft.com/office/powerpoint/2010/main" val="7283850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Para crear un </a:t>
            </a:r>
            <a:r>
              <a:rPr lang="es-ES" sz="1200" b="1" i="0" kern="1200" dirty="0" err="1">
                <a:solidFill>
                  <a:schemeClr val="tx1"/>
                </a:solidFill>
                <a:effectLst/>
                <a:latin typeface="+mn-lt"/>
                <a:ea typeface="+mn-ea"/>
                <a:cs typeface="+mn-cs"/>
              </a:rPr>
              <a:t>variant</a:t>
            </a:r>
            <a:r>
              <a:rPr lang="es-ES" sz="1200" b="1" i="0" kern="1200" dirty="0">
                <a:solidFill>
                  <a:schemeClr val="tx1"/>
                </a:solidFill>
                <a:effectLst/>
                <a:latin typeface="+mn-lt"/>
                <a:ea typeface="+mn-ea"/>
                <a:cs typeface="+mn-cs"/>
              </a:rPr>
              <a:t> debe ser un componente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118</a:t>
            </a:fld>
            <a:endParaRPr lang="es-ES"/>
          </a:p>
        </p:txBody>
      </p:sp>
    </p:spTree>
    <p:extLst>
      <p:ext uri="{BB962C8B-B14F-4D97-AF65-F5344CB8AC3E}">
        <p14:creationId xmlns:p14="http://schemas.microsoft.com/office/powerpoint/2010/main" val="742601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Una vez creadas las variaciones añadir un componente y adaptarlo al contexto será tan fácil como seleccionar el tipo de componente que queremos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119</a:t>
            </a:fld>
            <a:endParaRPr lang="es-ES"/>
          </a:p>
        </p:txBody>
      </p:sp>
    </p:spTree>
    <p:extLst>
      <p:ext uri="{BB962C8B-B14F-4D97-AF65-F5344CB8AC3E}">
        <p14:creationId xmlns:p14="http://schemas.microsoft.com/office/powerpoint/2010/main" val="27123992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120</a:t>
            </a:fld>
            <a:endParaRPr lang="es-ES"/>
          </a:p>
        </p:txBody>
      </p:sp>
    </p:spTree>
    <p:extLst>
      <p:ext uri="{BB962C8B-B14F-4D97-AF65-F5344CB8AC3E}">
        <p14:creationId xmlns:p14="http://schemas.microsoft.com/office/powerpoint/2010/main" val="39662716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121</a:t>
            </a:fld>
            <a:endParaRPr lang="es-ES"/>
          </a:p>
        </p:txBody>
      </p:sp>
    </p:spTree>
    <p:extLst>
      <p:ext uri="{BB962C8B-B14F-4D97-AF65-F5344CB8AC3E}">
        <p14:creationId xmlns:p14="http://schemas.microsoft.com/office/powerpoint/2010/main" val="23653292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122</a:t>
            </a:fld>
            <a:endParaRPr lang="es-ES"/>
          </a:p>
        </p:txBody>
      </p:sp>
    </p:spTree>
    <p:extLst>
      <p:ext uri="{BB962C8B-B14F-4D97-AF65-F5344CB8AC3E}">
        <p14:creationId xmlns:p14="http://schemas.microsoft.com/office/powerpoint/2010/main" val="36513254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123</a:t>
            </a:fld>
            <a:endParaRPr lang="es-ES"/>
          </a:p>
        </p:txBody>
      </p:sp>
    </p:spTree>
    <p:extLst>
      <p:ext uri="{BB962C8B-B14F-4D97-AF65-F5344CB8AC3E}">
        <p14:creationId xmlns:p14="http://schemas.microsoft.com/office/powerpoint/2010/main" val="39503332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Este es el menú que aparece cuando no hay nada seleccionado. Nos ofrece la posibilidad de personalizar el fondo de la demo junto al terminal</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Para lanzar la demo simplemente tendremos que seleccionar el </a:t>
            </a:r>
            <a:r>
              <a:rPr lang="es-ES" sz="1200" b="1" i="0" kern="1200" dirty="0" err="1">
                <a:solidFill>
                  <a:schemeClr val="tx1"/>
                </a:solidFill>
                <a:effectLst/>
                <a:latin typeface="+mn-lt"/>
                <a:ea typeface="+mn-ea"/>
                <a:cs typeface="+mn-cs"/>
              </a:rPr>
              <a:t>iframe</a:t>
            </a:r>
            <a:r>
              <a:rPr lang="es-ES" sz="1200" b="1" i="0" kern="1200" dirty="0">
                <a:solidFill>
                  <a:schemeClr val="tx1"/>
                </a:solidFill>
                <a:effectLst/>
                <a:latin typeface="+mn-lt"/>
                <a:ea typeface="+mn-ea"/>
                <a:cs typeface="+mn-cs"/>
              </a:rPr>
              <a:t> y seleccionar </a:t>
            </a:r>
            <a:r>
              <a:rPr lang="es-ES" sz="1200" b="1" i="0" kern="1200" dirty="0" err="1">
                <a:solidFill>
                  <a:schemeClr val="tx1"/>
                </a:solidFill>
                <a:effectLst/>
                <a:latin typeface="+mn-lt"/>
                <a:ea typeface="+mn-ea"/>
                <a:cs typeface="+mn-cs"/>
              </a:rPr>
              <a:t>play</a:t>
            </a:r>
            <a:r>
              <a:rPr lang="es-ES" sz="1200" b="1" i="0" kern="1200" dirty="0">
                <a:solidFill>
                  <a:schemeClr val="tx1"/>
                </a:solidFill>
                <a:effectLst/>
                <a:latin typeface="+mn-lt"/>
                <a:ea typeface="+mn-ea"/>
                <a:cs typeface="+mn-cs"/>
              </a:rPr>
              <a:t> en la barra superior derecha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124</a:t>
            </a:fld>
            <a:endParaRPr lang="es-ES"/>
          </a:p>
        </p:txBody>
      </p:sp>
    </p:spTree>
    <p:extLst>
      <p:ext uri="{BB962C8B-B14F-4D97-AF65-F5344CB8AC3E}">
        <p14:creationId xmlns:p14="http://schemas.microsoft.com/office/powerpoint/2010/main" val="39735810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125</a:t>
            </a:fld>
            <a:endParaRPr lang="es-ES"/>
          </a:p>
        </p:txBody>
      </p:sp>
    </p:spTree>
    <p:extLst>
      <p:ext uri="{BB962C8B-B14F-4D97-AF65-F5344CB8AC3E}">
        <p14:creationId xmlns:p14="http://schemas.microsoft.com/office/powerpoint/2010/main" val="41848463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dirty="0"/>
              <a:t> Tiene como contrapartida que no tenemos ningún control sobre ellas.</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126</a:t>
            </a:fld>
            <a:endParaRPr lang="es-ES"/>
          </a:p>
        </p:txBody>
      </p:sp>
    </p:spTree>
    <p:extLst>
      <p:ext uri="{BB962C8B-B14F-4D97-AF65-F5344CB8AC3E}">
        <p14:creationId xmlns:p14="http://schemas.microsoft.com/office/powerpoint/2010/main" val="1099522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El diseño de producto es la clave para obtener el éxito deseado. El trabajo del desarrollo de un producto de web pasa por 5 pilares:</a:t>
            </a:r>
          </a:p>
          <a:p>
            <a:pPr marL="228600" indent="-228600" fontAlgn="base">
              <a:buFontTx/>
              <a:buAutoNum type="arabicPeriod"/>
            </a:pPr>
            <a:r>
              <a:rPr lang="es-ES" sz="1200" b="0" i="0" kern="1200" baseline="0" dirty="0">
                <a:solidFill>
                  <a:schemeClr val="tx1"/>
                </a:solidFill>
                <a:effectLst/>
                <a:latin typeface="+mn-lt"/>
                <a:ea typeface="+mn-ea"/>
                <a:cs typeface="+mn-cs"/>
              </a:rPr>
              <a:t>Investigación - UX</a:t>
            </a:r>
          </a:p>
          <a:p>
            <a:pPr marL="228600" indent="-228600" fontAlgn="base">
              <a:buFontTx/>
              <a:buAutoNum type="arabicPeriod"/>
            </a:pPr>
            <a:r>
              <a:rPr lang="es-ES" sz="1200" b="0" i="0" kern="1200" baseline="0" dirty="0">
                <a:solidFill>
                  <a:schemeClr val="tx1"/>
                </a:solidFill>
                <a:effectLst/>
                <a:latin typeface="+mn-lt"/>
                <a:ea typeface="+mn-ea"/>
                <a:cs typeface="+mn-cs"/>
              </a:rPr>
              <a:t>Síntesis e ideación - UX</a:t>
            </a:r>
          </a:p>
          <a:p>
            <a:pPr marL="228600" indent="-228600" fontAlgn="base">
              <a:buFontTx/>
              <a:buAutoNum type="arabicPeriod"/>
            </a:pPr>
            <a:r>
              <a:rPr lang="es-ES" sz="1200" b="0" i="0" kern="1200" baseline="0" dirty="0">
                <a:solidFill>
                  <a:schemeClr val="tx1"/>
                </a:solidFill>
                <a:effectLst/>
                <a:latin typeface="+mn-lt"/>
                <a:ea typeface="+mn-ea"/>
                <a:cs typeface="+mn-cs"/>
              </a:rPr>
              <a:t>Diseño visual y </a:t>
            </a:r>
            <a:r>
              <a:rPr lang="es-ES" sz="1200" b="0" i="0" kern="1200" baseline="0" dirty="0" err="1">
                <a:solidFill>
                  <a:schemeClr val="tx1"/>
                </a:solidFill>
                <a:effectLst/>
                <a:latin typeface="+mn-lt"/>
                <a:ea typeface="+mn-ea"/>
                <a:cs typeface="+mn-cs"/>
              </a:rPr>
              <a:t>prototipado</a:t>
            </a:r>
            <a:r>
              <a:rPr lang="es-ES" sz="1200" b="0" i="0" kern="1200" baseline="0" dirty="0">
                <a:solidFill>
                  <a:schemeClr val="tx1"/>
                </a:solidFill>
                <a:effectLst/>
                <a:latin typeface="+mn-lt"/>
                <a:ea typeface="+mn-ea"/>
                <a:cs typeface="+mn-cs"/>
              </a:rPr>
              <a:t> - UI</a:t>
            </a:r>
          </a:p>
          <a:p>
            <a:pPr marL="228600" indent="-228600" fontAlgn="base">
              <a:buFontTx/>
              <a:buAutoNum type="arabicPeriod"/>
            </a:pPr>
            <a:r>
              <a:rPr lang="es-ES" sz="1200" b="0" i="0" kern="1200" baseline="0" dirty="0">
                <a:solidFill>
                  <a:schemeClr val="tx1"/>
                </a:solidFill>
                <a:effectLst/>
                <a:latin typeface="+mn-lt"/>
                <a:ea typeface="+mn-ea"/>
                <a:cs typeface="+mn-cs"/>
              </a:rPr>
              <a:t>Maquetación - Front</a:t>
            </a:r>
          </a:p>
          <a:p>
            <a:pPr marL="228600" indent="-228600" fontAlgn="base">
              <a:buFontTx/>
              <a:buAutoNum type="arabicPeriod"/>
            </a:pPr>
            <a:r>
              <a:rPr lang="es-ES" sz="1200" b="0" i="0" kern="1200" baseline="0" dirty="0">
                <a:solidFill>
                  <a:schemeClr val="tx1"/>
                </a:solidFill>
                <a:effectLst/>
                <a:latin typeface="+mn-lt"/>
                <a:ea typeface="+mn-ea"/>
                <a:cs typeface="+mn-cs"/>
              </a:rPr>
              <a:t>Gestión de datos del backend - Front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Pero,¿ si soy desarrollador porque debería importarme este proceso?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14</a:t>
            </a:fld>
            <a:endParaRPr lang="es-ES"/>
          </a:p>
        </p:txBody>
      </p:sp>
    </p:spTree>
    <p:extLst>
      <p:ext uri="{BB962C8B-B14F-4D97-AF65-F5344CB8AC3E}">
        <p14:creationId xmlns:p14="http://schemas.microsoft.com/office/powerpoint/2010/main" val="41491648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127</a:t>
            </a:fld>
            <a:endParaRPr lang="es-ES"/>
          </a:p>
        </p:txBody>
      </p:sp>
    </p:spTree>
    <p:extLst>
      <p:ext uri="{BB962C8B-B14F-4D97-AF65-F5344CB8AC3E}">
        <p14:creationId xmlns:p14="http://schemas.microsoft.com/office/powerpoint/2010/main" val="324234173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 he tenido que hacer por medio de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web, en la aplicación me ha dado error</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Recordar que hay que tener cuenta creada.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128</a:t>
            </a:fld>
            <a:endParaRPr lang="es-ES"/>
          </a:p>
        </p:txBody>
      </p:sp>
    </p:spTree>
    <p:extLst>
      <p:ext uri="{BB962C8B-B14F-4D97-AF65-F5344CB8AC3E}">
        <p14:creationId xmlns:p14="http://schemas.microsoft.com/office/powerpoint/2010/main" val="7720583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Figma da la posibilidad de trabajar en paralelo dentro de un mismo equipo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129</a:t>
            </a:fld>
            <a:endParaRPr lang="es-ES"/>
          </a:p>
        </p:txBody>
      </p:sp>
    </p:spTree>
    <p:extLst>
      <p:ext uri="{BB962C8B-B14F-4D97-AF65-F5344CB8AC3E}">
        <p14:creationId xmlns:p14="http://schemas.microsoft.com/office/powerpoint/2010/main" val="24259689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no es algo concreto sino una metodología en si o cambio de paradigma. Por encapsularlo a algo,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son colores, bordes, tamaños, fuentes, iconos, media </a:t>
            </a:r>
            <a:r>
              <a:rPr lang="es-ES" sz="1200" b="1" i="0" kern="1200" dirty="0" err="1">
                <a:solidFill>
                  <a:schemeClr val="tx1"/>
                </a:solidFill>
                <a:effectLst/>
                <a:latin typeface="+mn-lt"/>
                <a:ea typeface="+mn-ea"/>
                <a:cs typeface="+mn-cs"/>
              </a:rPr>
              <a:t>queries</a:t>
            </a:r>
            <a:r>
              <a:rPr lang="es-ES" sz="1200" b="1" i="0" kern="1200" dirty="0">
                <a:solidFill>
                  <a:schemeClr val="tx1"/>
                </a:solidFill>
                <a:effectLst/>
                <a:latin typeface="+mn-lt"/>
                <a:ea typeface="+mn-ea"/>
                <a:cs typeface="+mn-cs"/>
              </a:rPr>
              <a:t>, en resumidas cuentas  puede ser todo aquello que define las reglas de un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system</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están muy relacionados con </a:t>
            </a:r>
            <a:r>
              <a:rPr lang="es-ES" sz="1200" b="1" i="0" kern="1200" dirty="0" err="1">
                <a:solidFill>
                  <a:schemeClr val="tx1"/>
                </a:solidFill>
                <a:effectLst/>
                <a:latin typeface="+mn-lt"/>
                <a:ea typeface="+mn-ea"/>
                <a:cs typeface="+mn-cs"/>
              </a:rPr>
              <a:t>atomic</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design</a:t>
            </a: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Figma da la posibilidad de trabajar en paralelo dentro de un mismo equipo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130</a:t>
            </a:fld>
            <a:endParaRPr lang="es-ES"/>
          </a:p>
        </p:txBody>
      </p:sp>
    </p:spTree>
    <p:extLst>
      <p:ext uri="{BB962C8B-B14F-4D97-AF65-F5344CB8AC3E}">
        <p14:creationId xmlns:p14="http://schemas.microsoft.com/office/powerpoint/2010/main" val="10004823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Consistencia: Si diseñas un producto digital y solamente hay una persona no hay problema. El conflicto viene cuando hay varios diseñadores, donde puede ocurrir con facilidad que empiece el caos de tener por ejemplo tres tonos azules que se parecen pero en realidad no son el mismo.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Velocidad y menos decisiones: Con un sistema de diseño ya implementado,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permitirá implementar con mucha mayor velocidad las decisiones que normalmente se toman al inicio del proyecto. Por ejemplo, tipografías, espaciados, </a:t>
            </a:r>
            <a:r>
              <a:rPr lang="es-ES" sz="1200" b="1" i="0" kern="1200" dirty="0" err="1">
                <a:solidFill>
                  <a:schemeClr val="tx1"/>
                </a:solidFill>
                <a:effectLst/>
                <a:latin typeface="+mn-lt"/>
                <a:ea typeface="+mn-ea"/>
                <a:cs typeface="+mn-cs"/>
              </a:rPr>
              <a:t>breakpoints</a:t>
            </a:r>
            <a:r>
              <a:rPr lang="es-ES" sz="1200" b="1" i="0" kern="1200" dirty="0">
                <a:solidFill>
                  <a:schemeClr val="tx1"/>
                </a:solidFill>
                <a:effectLst/>
                <a:latin typeface="+mn-lt"/>
                <a:ea typeface="+mn-ea"/>
                <a:cs typeface="+mn-cs"/>
              </a:rPr>
              <a:t>, colores, etc. Principalmente porque ese ejercicio de conceptualización ya estará hecho.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Documentación: Tanto desde desarrollo como el de diseño, al trabajar con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tokens</a:t>
            </a:r>
            <a:r>
              <a:rPr lang="es-ES" sz="1200" b="1" i="0" kern="1200" dirty="0">
                <a:solidFill>
                  <a:schemeClr val="tx1"/>
                </a:solidFill>
                <a:effectLst/>
                <a:latin typeface="+mn-lt"/>
                <a:ea typeface="+mn-ea"/>
                <a:cs typeface="+mn-cs"/>
              </a:rPr>
              <a:t> facilita utilizarlos como punto de partida para realizar una documentación explicando el por que y el como funciona.</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https://</a:t>
            </a:r>
            <a:r>
              <a:rPr lang="es-ES" sz="1200" b="1" i="0" kern="1200" dirty="0" err="1">
                <a:solidFill>
                  <a:schemeClr val="tx1"/>
                </a:solidFill>
                <a:effectLst/>
                <a:latin typeface="+mn-lt"/>
                <a:ea typeface="+mn-ea"/>
                <a:cs typeface="+mn-cs"/>
              </a:rPr>
              <a:t>www.lightningdesignsystem.com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design-tokens</a:t>
            </a:r>
            <a:r>
              <a:rPr lang="es-ES" sz="1200" b="1" i="0" kern="120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Mantenimiento: Al hablar de variables que almacenan valores, podemos generar código </a:t>
            </a:r>
            <a:r>
              <a:rPr lang="es-ES" sz="1200" b="1" i="0" kern="1200" dirty="0" err="1">
                <a:solidFill>
                  <a:schemeClr val="tx1"/>
                </a:solidFill>
                <a:effectLst/>
                <a:latin typeface="+mn-lt"/>
                <a:ea typeface="+mn-ea"/>
                <a:cs typeface="+mn-cs"/>
              </a:rPr>
              <a:t>mantenible</a:t>
            </a:r>
            <a:r>
              <a:rPr lang="es-ES" sz="1200" b="1" i="0" kern="1200" dirty="0">
                <a:solidFill>
                  <a:schemeClr val="tx1"/>
                </a:solidFill>
                <a:effectLst/>
                <a:latin typeface="+mn-lt"/>
                <a:ea typeface="+mn-ea"/>
                <a:cs typeface="+mn-cs"/>
              </a:rPr>
              <a:t> ya que esta metodología genera una abstracción del uso de dichas variables.</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Escalabilidad: El hecho de abstraernos de las decisiones de diseño nos facilita escalarlo para múltiples marcas o proyectos. </a:t>
            </a:r>
            <a:r>
              <a:rPr lang="es-ES" sz="1200" b="1" i="0" kern="1200" dirty="0" err="1">
                <a:solidFill>
                  <a:schemeClr val="tx1"/>
                </a:solidFill>
                <a:effectLst/>
                <a:latin typeface="+mn-lt"/>
                <a:ea typeface="+mn-ea"/>
                <a:cs typeface="+mn-cs"/>
              </a:rPr>
              <a:t>Podriamos</a:t>
            </a:r>
            <a:r>
              <a:rPr lang="es-ES" sz="1200" b="1" i="0" kern="1200" dirty="0">
                <a:solidFill>
                  <a:schemeClr val="tx1"/>
                </a:solidFill>
                <a:effectLst/>
                <a:latin typeface="+mn-lt"/>
                <a:ea typeface="+mn-ea"/>
                <a:cs typeface="+mn-cs"/>
              </a:rPr>
              <a:t> expandir nuestro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system</a:t>
            </a:r>
            <a:r>
              <a:rPr lang="es-ES" sz="1200" b="1" i="0" kern="1200" dirty="0">
                <a:solidFill>
                  <a:schemeClr val="tx1"/>
                </a:solidFill>
                <a:effectLst/>
                <a:latin typeface="+mn-lt"/>
                <a:ea typeface="+mn-ea"/>
                <a:cs typeface="+mn-cs"/>
              </a:rPr>
              <a:t> no solo a proyectos de entorno web sino plataformas móviles como Android o </a:t>
            </a:r>
            <a:r>
              <a:rPr lang="es-ES" sz="1200" b="1" i="0" kern="1200" dirty="0" err="1">
                <a:solidFill>
                  <a:schemeClr val="tx1"/>
                </a:solidFill>
                <a:effectLst/>
                <a:latin typeface="+mn-lt"/>
                <a:ea typeface="+mn-ea"/>
                <a:cs typeface="+mn-cs"/>
              </a:rPr>
              <a:t>ios</a:t>
            </a:r>
            <a:r>
              <a:rPr lang="es-ES" sz="1200" b="1" i="0" kern="1200" dirty="0">
                <a:solidFill>
                  <a:schemeClr val="tx1"/>
                </a:solidFill>
                <a:effectLst/>
                <a:latin typeface="+mn-lt"/>
                <a:ea typeface="+mn-ea"/>
                <a:cs typeface="+mn-cs"/>
              </a:rPr>
              <a:t> y por ende conseguiríamos un mismo concepto de marketing en todos los proyectos bajo la misma marca.</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Reduce la curva de aprendizaje: Una vez implementado no hace falta saber como funciona, por lo tanto generamos esa independencia al abstraernos del no tan importante código base y enfocándonos apoyados en la documentación de su uso.</a:t>
            </a:r>
          </a:p>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131</a:t>
            </a:fld>
            <a:endParaRPr lang="es-ES"/>
          </a:p>
        </p:txBody>
      </p:sp>
    </p:spTree>
    <p:extLst>
      <p:ext uri="{BB962C8B-B14F-4D97-AF65-F5344CB8AC3E}">
        <p14:creationId xmlns:p14="http://schemas.microsoft.com/office/powerpoint/2010/main" val="21907225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https://</a:t>
            </a:r>
            <a:r>
              <a:rPr lang="es-ES" sz="1200" b="1" i="0" kern="1200" dirty="0" err="1">
                <a:solidFill>
                  <a:schemeClr val="tx1"/>
                </a:solidFill>
                <a:effectLst/>
                <a:latin typeface="+mn-lt"/>
                <a:ea typeface="+mn-ea"/>
                <a:cs typeface="+mn-cs"/>
              </a:rPr>
              <a:t>www.lightningdesignsystem.com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design-tokens</a:t>
            </a:r>
            <a:r>
              <a:rPr lang="es-ES" sz="1200" b="1"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132</a:t>
            </a:fld>
            <a:endParaRPr lang="es-ES"/>
          </a:p>
        </p:txBody>
      </p:sp>
    </p:spTree>
    <p:extLst>
      <p:ext uri="{BB962C8B-B14F-4D97-AF65-F5344CB8AC3E}">
        <p14:creationId xmlns:p14="http://schemas.microsoft.com/office/powerpoint/2010/main" val="37247589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Style </a:t>
            </a:r>
            <a:r>
              <a:rPr lang="es-ES" sz="1200" b="1" i="0" kern="1200" dirty="0" err="1">
                <a:solidFill>
                  <a:schemeClr val="tx1"/>
                </a:solidFill>
                <a:effectLst/>
                <a:latin typeface="+mn-lt"/>
                <a:ea typeface="+mn-ea"/>
                <a:cs typeface="+mn-cs"/>
              </a:rPr>
              <a:t>dictionary</a:t>
            </a:r>
            <a:r>
              <a:rPr lang="es-ES" sz="1200" b="1" i="0" kern="1200" dirty="0">
                <a:solidFill>
                  <a:schemeClr val="tx1"/>
                </a:solidFill>
                <a:effectLst/>
                <a:latin typeface="+mn-lt"/>
                <a:ea typeface="+mn-ea"/>
                <a:cs typeface="+mn-cs"/>
              </a:rPr>
              <a:t> es una librería que por medio de los </a:t>
            </a:r>
            <a:r>
              <a:rPr lang="es-ES" sz="1200" b="1" i="0" kern="1200" dirty="0" err="1">
                <a:solidFill>
                  <a:schemeClr val="tx1"/>
                </a:solidFill>
                <a:effectLst/>
                <a:latin typeface="+mn-lt"/>
                <a:ea typeface="+mn-ea"/>
                <a:cs typeface="+mn-cs"/>
              </a:rPr>
              <a:t>design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token</a:t>
            </a:r>
            <a:r>
              <a:rPr lang="es-ES" sz="1200" b="1" i="0" kern="1200" dirty="0">
                <a:solidFill>
                  <a:schemeClr val="tx1"/>
                </a:solidFill>
                <a:effectLst/>
                <a:latin typeface="+mn-lt"/>
                <a:ea typeface="+mn-ea"/>
                <a:cs typeface="+mn-cs"/>
              </a:rPr>
              <a:t> permite generar arquitecturas en distintas plataformas o lenguajes de programación.</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133</a:t>
            </a:fld>
            <a:endParaRPr lang="es-ES"/>
          </a:p>
        </p:txBody>
      </p:sp>
    </p:spTree>
    <p:extLst>
      <p:ext uri="{BB962C8B-B14F-4D97-AF65-F5344CB8AC3E}">
        <p14:creationId xmlns:p14="http://schemas.microsoft.com/office/powerpoint/2010/main" val="12119062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Por medio de un archivo de configuración podemos construir arquitecturas en distintas plataformas.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134</a:t>
            </a:fld>
            <a:endParaRPr lang="es-ES"/>
          </a:p>
        </p:txBody>
      </p:sp>
    </p:spTree>
    <p:extLst>
      <p:ext uri="{BB962C8B-B14F-4D97-AF65-F5344CB8AC3E}">
        <p14:creationId xmlns:p14="http://schemas.microsoft.com/office/powerpoint/2010/main" val="5495007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s-ES" sz="1200" b="1" i="0" kern="1200" dirty="0">
                <a:solidFill>
                  <a:schemeClr val="tx1"/>
                </a:solidFill>
                <a:effectLst/>
                <a:latin typeface="+mn-lt"/>
                <a:ea typeface="+mn-ea"/>
                <a:cs typeface="+mn-cs"/>
              </a:rPr>
              <a:t>Por medio de un archivo de configuración podemos construir arquitecturas en distintas plataformas.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135</a:t>
            </a:fld>
            <a:endParaRPr lang="es-ES"/>
          </a:p>
        </p:txBody>
      </p:sp>
    </p:spTree>
    <p:extLst>
      <p:ext uri="{BB962C8B-B14F-4D97-AF65-F5344CB8AC3E}">
        <p14:creationId xmlns:p14="http://schemas.microsoft.com/office/powerpoint/2010/main" val="27582995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136</a:t>
            </a:fld>
            <a:endParaRPr lang="es-ES"/>
          </a:p>
        </p:txBody>
      </p:sp>
    </p:spTree>
    <p:extLst>
      <p:ext uri="{BB962C8B-B14F-4D97-AF65-F5344CB8AC3E}">
        <p14:creationId xmlns:p14="http://schemas.microsoft.com/office/powerpoint/2010/main" val="262882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Según este roadmap el papel de un diseñador termina cuando el desarrollador empieza. ERROR. Ambos equipos deben tener una comunicación constante.</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Ejemplo:</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Charla donde habla precisamente de esta comunicación y como los equipos deben estar en continuo contacto. Además presenta un nuevo perfil que lleva algunos años llamado UX Engineer.</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 Muestra de diseño: https://</a:t>
            </a:r>
            <a:r>
              <a:rPr lang="es-ES" sz="1200" b="0" i="0" kern="1200" baseline="0" dirty="0" err="1">
                <a:solidFill>
                  <a:schemeClr val="tx1"/>
                </a:solidFill>
                <a:effectLst/>
                <a:latin typeface="+mn-lt"/>
                <a:ea typeface="+mn-ea"/>
                <a:cs typeface="+mn-cs"/>
              </a:rPr>
              <a:t>www.youtube.com</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watch?v</a:t>
            </a:r>
            <a:r>
              <a:rPr lang="es-ES" sz="1200" b="0" i="0" kern="1200" baseline="0" dirty="0">
                <a:solidFill>
                  <a:schemeClr val="tx1"/>
                </a:solidFill>
                <a:effectLst/>
                <a:latin typeface="+mn-lt"/>
                <a:ea typeface="+mn-ea"/>
                <a:cs typeface="+mn-cs"/>
              </a:rPr>
              <a:t>=-mlfB-GlMt4&amp;feature=</a:t>
            </a:r>
            <a:r>
              <a:rPr lang="es-ES" sz="1200" b="0" i="0" kern="1200" baseline="0" dirty="0" err="1">
                <a:solidFill>
                  <a:schemeClr val="tx1"/>
                </a:solidFill>
                <a:effectLst/>
                <a:latin typeface="+mn-lt"/>
                <a:ea typeface="+mn-ea"/>
                <a:cs typeface="+mn-cs"/>
              </a:rPr>
              <a:t>fvwrel#t</a:t>
            </a:r>
            <a:r>
              <a:rPr lang="es-ES" sz="1200" b="0" i="0" kern="1200" baseline="0" dirty="0">
                <a:solidFill>
                  <a:schemeClr val="tx1"/>
                </a:solidFill>
                <a:effectLst/>
                <a:latin typeface="+mn-lt"/>
                <a:ea typeface="+mn-ea"/>
                <a:cs typeface="+mn-cs"/>
              </a:rPr>
              <a:t>=1m58s</a:t>
            </a:r>
          </a:p>
          <a:p>
            <a:pPr marL="0" indent="0" fontAlgn="base">
              <a:buFontTx/>
              <a:buNone/>
            </a:pPr>
            <a:endParaRPr lang="es-E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 Muestra implementación: https://</a:t>
            </a:r>
            <a:r>
              <a:rPr lang="es-ES" sz="1200" b="0" i="0" kern="1200" baseline="0" dirty="0" err="1">
                <a:solidFill>
                  <a:schemeClr val="tx1"/>
                </a:solidFill>
                <a:effectLst/>
                <a:latin typeface="+mn-lt"/>
                <a:ea typeface="+mn-ea"/>
                <a:cs typeface="+mn-cs"/>
              </a:rPr>
              <a:t>www.youtube.com</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watch?v</a:t>
            </a:r>
            <a:r>
              <a:rPr lang="es-ES" sz="1200" b="0" i="0" kern="1200" baseline="0" dirty="0">
                <a:solidFill>
                  <a:schemeClr val="tx1"/>
                </a:solidFill>
                <a:effectLst/>
                <a:latin typeface="+mn-lt"/>
                <a:ea typeface="+mn-ea"/>
                <a:cs typeface="+mn-cs"/>
              </a:rPr>
              <a:t>=-mlfB-GlMt4&amp;feature=</a:t>
            </a:r>
            <a:r>
              <a:rPr lang="es-ES" sz="1200" b="0" i="0" kern="1200" baseline="0" dirty="0" err="1">
                <a:solidFill>
                  <a:schemeClr val="tx1"/>
                </a:solidFill>
                <a:effectLst/>
                <a:latin typeface="+mn-lt"/>
                <a:ea typeface="+mn-ea"/>
                <a:cs typeface="+mn-cs"/>
              </a:rPr>
              <a:t>fvwrel#t</a:t>
            </a:r>
            <a:r>
              <a:rPr lang="es-ES" sz="1200" b="0" i="0" kern="1200" baseline="0" dirty="0">
                <a:solidFill>
                  <a:schemeClr val="tx1"/>
                </a:solidFill>
                <a:effectLst/>
                <a:latin typeface="+mn-lt"/>
                <a:ea typeface="+mn-ea"/>
                <a:cs typeface="+mn-cs"/>
              </a:rPr>
              <a:t>=2m25s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Diseño debe contar con desarrollo para:</a:t>
            </a:r>
          </a:p>
          <a:p>
            <a:pPr marL="171450" indent="-171450" fontAlgn="base">
              <a:buFontTx/>
              <a:buChar char="-"/>
            </a:pPr>
            <a:r>
              <a:rPr lang="es-ES" sz="1200" b="0" i="0" kern="1200" baseline="0" dirty="0">
                <a:solidFill>
                  <a:schemeClr val="tx1"/>
                </a:solidFill>
                <a:effectLst/>
                <a:latin typeface="+mn-lt"/>
                <a:ea typeface="+mn-ea"/>
                <a:cs typeface="+mn-cs"/>
              </a:rPr>
              <a:t>Acotar que flujos u animaciones se pueden realizar en base a la tecnología utilizada. </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Desarrollo debe contar con diseño para:</a:t>
            </a:r>
          </a:p>
          <a:p>
            <a:pPr marL="0" indent="0" fontAlgn="base">
              <a:buFontTx/>
              <a:buNone/>
            </a:pPr>
            <a:r>
              <a:rPr lang="es-ES" sz="1200" b="0" i="0" kern="1200" baseline="0" dirty="0">
                <a:solidFill>
                  <a:schemeClr val="tx1"/>
                </a:solidFill>
                <a:effectLst/>
                <a:latin typeface="+mn-lt"/>
                <a:ea typeface="+mn-ea"/>
                <a:cs typeface="+mn-cs"/>
              </a:rPr>
              <a:t>- Pixel Perfect, proceso al finalizar una feature o de la presentación al cliente, donde ambos equipos se juntan para comprobar si la implementación se ajusta al diseño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15</a:t>
            </a:fld>
            <a:endParaRPr lang="es-ES"/>
          </a:p>
        </p:txBody>
      </p:sp>
    </p:spTree>
    <p:extLst>
      <p:ext uri="{BB962C8B-B14F-4D97-AF65-F5344CB8AC3E}">
        <p14:creationId xmlns:p14="http://schemas.microsoft.com/office/powerpoint/2010/main" val="33765035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137</a:t>
            </a:fld>
            <a:endParaRPr lang="es-ES"/>
          </a:p>
        </p:txBody>
      </p:sp>
    </p:spTree>
    <p:extLst>
      <p:ext uri="{BB962C8B-B14F-4D97-AF65-F5344CB8AC3E}">
        <p14:creationId xmlns:p14="http://schemas.microsoft.com/office/powerpoint/2010/main" val="22255968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138</a:t>
            </a:fld>
            <a:endParaRPr lang="es-ES"/>
          </a:p>
        </p:txBody>
      </p:sp>
    </p:spTree>
    <p:extLst>
      <p:ext uri="{BB962C8B-B14F-4D97-AF65-F5344CB8AC3E}">
        <p14:creationId xmlns:p14="http://schemas.microsoft.com/office/powerpoint/2010/main" val="20176446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29604A21-AA52-4CFB-A998-FC386D8414B3}" type="slidenum">
              <a:rPr lang="es-ES" smtClean="0">
                <a:latin typeface="Arial" pitchFamily="34" charset="0"/>
              </a:rPr>
              <a:pPr/>
              <a:t>139</a:t>
            </a:fld>
            <a:endParaRPr lang="es-ES">
              <a:latin typeface="Arial"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341813"/>
            <a:ext cx="5486400" cy="4116387"/>
          </a:xfrm>
          <a:noFill/>
          <a:ln/>
        </p:spPr>
        <p:txBody>
          <a:bodyPr/>
          <a:lstStyle/>
          <a:p>
            <a:pPr eaLnBrk="1" hangingPunct="1"/>
            <a:endParaRPr lang="es-ES">
              <a:latin typeface="Arial" pitchFamily="34" charset="0"/>
            </a:endParaRPr>
          </a:p>
        </p:txBody>
      </p:sp>
    </p:spTree>
    <p:extLst>
      <p:ext uri="{BB962C8B-B14F-4D97-AF65-F5344CB8AC3E}">
        <p14:creationId xmlns:p14="http://schemas.microsoft.com/office/powerpoint/2010/main" val="1429916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Diseñador y desarrollador tienen cosas en común. Un buen diseño se basa en la consistencia y un buen desarrollo en la reusabilidad.</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Consistencia en la interfaz: Baja la curva de aprendizaje para los usuarios y se familiarizaran antes con nuestro sitio web, y como consecuencia lo usaran más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Reusabilidad: En desarrollo buscamos siempre que nuestro código sea reusable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16</a:t>
            </a:fld>
            <a:endParaRPr lang="es-ES"/>
          </a:p>
        </p:txBody>
      </p:sp>
    </p:spTree>
    <p:extLst>
      <p:ext uri="{BB962C8B-B14F-4D97-AF65-F5344CB8AC3E}">
        <p14:creationId xmlns:p14="http://schemas.microsoft.com/office/powerpoint/2010/main" val="2944261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Aparentemente es una tarea sencilla, como llevamos esto a la práctica?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17</a:t>
            </a:fld>
            <a:endParaRPr lang="es-ES"/>
          </a:p>
        </p:txBody>
      </p:sp>
    </p:spTree>
    <p:extLst>
      <p:ext uri="{BB962C8B-B14F-4D97-AF65-F5344CB8AC3E}">
        <p14:creationId xmlns:p14="http://schemas.microsoft.com/office/powerpoint/2010/main" val="1059699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18</a:t>
            </a:fld>
            <a:endParaRPr lang="es-ES"/>
          </a:p>
        </p:txBody>
      </p:sp>
    </p:spTree>
    <p:extLst>
      <p:ext uri="{BB962C8B-B14F-4D97-AF65-F5344CB8AC3E}">
        <p14:creationId xmlns:p14="http://schemas.microsoft.com/office/powerpoint/2010/main" val="246851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El diseño ha sido siempre sobre sistemas y como crear productos escalables y repetibles. Es decir, un sistema de diseño se busca la propia definición de la marca. </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A nuestro alrededor tenemos ejemplos que ya sea por sus propios colores corporativos, logos u otros elementos los asociamos con estas empresas.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Biblioteca empresas sistemas de diseño con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tecnológico: https://</a:t>
            </a:r>
            <a:r>
              <a:rPr lang="es-ES" sz="1200" b="0" i="0" kern="1200" baseline="0" dirty="0" err="1">
                <a:solidFill>
                  <a:schemeClr val="tx1"/>
                </a:solidFill>
                <a:effectLst/>
                <a:latin typeface="+mn-lt"/>
                <a:ea typeface="+mn-ea"/>
                <a:cs typeface="+mn-cs"/>
              </a:rPr>
              <a:t>adele.uxpin.com</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Sistemas de diseño que sirven de inspiración: https://</a:t>
            </a:r>
            <a:r>
              <a:rPr lang="es-ES" sz="1200" b="0" i="0" kern="1200" baseline="0" dirty="0" err="1">
                <a:solidFill>
                  <a:schemeClr val="tx1"/>
                </a:solidFill>
                <a:effectLst/>
                <a:latin typeface="+mn-lt"/>
                <a:ea typeface="+mn-ea"/>
                <a:cs typeface="+mn-cs"/>
              </a:rPr>
              <a:t>material.io</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19</a:t>
            </a:fld>
            <a:endParaRPr lang="es-ES"/>
          </a:p>
        </p:txBody>
      </p:sp>
    </p:spTree>
    <p:extLst>
      <p:ext uri="{BB962C8B-B14F-4D97-AF65-F5344CB8AC3E}">
        <p14:creationId xmlns:p14="http://schemas.microsoft.com/office/powerpoint/2010/main" val="379001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Un Design System va más allá de una guía de estilos o una biblioteca de componentes. Un sistema de diseño además de estos dos conceptos, es la propia contextualización de la marca llegando a un alcance mucho mayor y buscando la consistencia entre todos los productos de la misma marca. Entre cosas que no implementa una guía de estilos o una biblioteca de componentes, es por ejemplo la propia definición de la arquitectura.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20</a:t>
            </a:fld>
            <a:endParaRPr lang="es-ES"/>
          </a:p>
        </p:txBody>
      </p:sp>
    </p:spTree>
    <p:extLst>
      <p:ext uri="{BB962C8B-B14F-4D97-AF65-F5344CB8AC3E}">
        <p14:creationId xmlns:p14="http://schemas.microsoft.com/office/powerpoint/2010/main" val="20474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33333"/>
                </a:solidFill>
                <a:effectLst/>
                <a:latin typeface="Open Sans"/>
              </a:rPr>
              <a:t>Elementos tangibles: </a:t>
            </a:r>
          </a:p>
          <a:p>
            <a:pPr algn="l">
              <a:buFont typeface="Arial" panose="020B0604020202020204" pitchFamily="34" charset="0"/>
              <a:buChar char="•"/>
            </a:pPr>
            <a:r>
              <a:rPr lang="es-ES" b="0" i="0" dirty="0">
                <a:solidFill>
                  <a:srgbClr val="333333"/>
                </a:solidFill>
                <a:effectLst/>
                <a:latin typeface="Open Sans"/>
              </a:rPr>
              <a:t>Activos de marca (misión, valores, tono de voz, etc.).</a:t>
            </a:r>
          </a:p>
          <a:p>
            <a:pPr algn="l">
              <a:buFont typeface="Arial" panose="020B0604020202020204" pitchFamily="34" charset="0"/>
              <a:buChar char="•"/>
            </a:pPr>
            <a:r>
              <a:rPr lang="es-ES" b="0" i="0" dirty="0">
                <a:solidFill>
                  <a:srgbClr val="333333"/>
                </a:solidFill>
                <a:effectLst/>
                <a:latin typeface="Open Sans"/>
              </a:rPr>
              <a:t>Principios de diseño (o principios de experiencia).</a:t>
            </a:r>
          </a:p>
          <a:p>
            <a:pPr algn="l">
              <a:buFont typeface="Arial" panose="020B0604020202020204" pitchFamily="34" charset="0"/>
              <a:buChar char="•"/>
            </a:pPr>
            <a:r>
              <a:rPr lang="es-ES" b="0" i="0" dirty="0">
                <a:solidFill>
                  <a:srgbClr val="333333"/>
                </a:solidFill>
                <a:effectLst/>
                <a:latin typeface="Open Sans"/>
              </a:rPr>
              <a:t>Componentes gráficos compartidos entre los diseñadores.</a:t>
            </a:r>
          </a:p>
          <a:p>
            <a:pPr algn="l">
              <a:buFont typeface="Arial" panose="020B0604020202020204" pitchFamily="34" charset="0"/>
              <a:buChar char="•"/>
            </a:pPr>
            <a:r>
              <a:rPr lang="es-ES" b="0" i="0" dirty="0">
                <a:solidFill>
                  <a:srgbClr val="333333"/>
                </a:solidFill>
                <a:effectLst/>
                <a:latin typeface="Open Sans"/>
              </a:rPr>
              <a:t>Biblioteca de componentes desarrollados (compartidos entre los desarrolladores).</a:t>
            </a:r>
          </a:p>
          <a:p>
            <a:pPr algn="l">
              <a:buFont typeface="Arial" panose="020B0604020202020204" pitchFamily="34" charset="0"/>
              <a:buChar char="•"/>
            </a:pPr>
            <a:r>
              <a:rPr lang="es-ES" b="0" i="0" dirty="0">
                <a:solidFill>
                  <a:srgbClr val="333333"/>
                </a:solidFill>
                <a:effectLst/>
                <a:latin typeface="Open Sans"/>
              </a:rPr>
              <a:t>Documentación de componentes (reglas de uso de los componentes).</a:t>
            </a:r>
          </a:p>
          <a:p>
            <a:pPr algn="l">
              <a:buFont typeface="Arial" panose="020B0604020202020204" pitchFamily="34" charset="0"/>
              <a:buChar char="•"/>
            </a:pPr>
            <a:r>
              <a:rPr lang="es-ES" b="0" i="0" dirty="0">
                <a:solidFill>
                  <a:srgbClr val="333333"/>
                </a:solidFill>
                <a:effectLst/>
                <a:latin typeface="Open Sans"/>
              </a:rPr>
              <a:t>Documentación de accesibilidad (por ejemplo, el nivel de contraste entre el texto y el fondo, los subtítulos de los videos, etc.).</a:t>
            </a:r>
          </a:p>
          <a:p>
            <a:pPr marL="0" indent="0" fontAlgn="base">
              <a:buFontTx/>
              <a:buNone/>
            </a:pPr>
            <a:endParaRPr lang="es-ES" sz="1200" b="0" i="0" kern="1200" baseline="0" dirty="0">
              <a:solidFill>
                <a:schemeClr val="tx1"/>
              </a:solidFill>
              <a:effectLst/>
              <a:latin typeface="+mn-lt"/>
              <a:ea typeface="+mn-ea"/>
              <a:cs typeface="+mn-cs"/>
            </a:endParaRPr>
          </a:p>
          <a:p>
            <a:pPr algn="l"/>
            <a:r>
              <a:rPr lang="es-ES" b="0" i="0" dirty="0">
                <a:solidFill>
                  <a:srgbClr val="333333"/>
                </a:solidFill>
                <a:effectLst/>
                <a:latin typeface="Open Sans"/>
              </a:rPr>
              <a:t>Elementos intangibles:</a:t>
            </a:r>
          </a:p>
          <a:p>
            <a:pPr algn="l">
              <a:buFont typeface="Arial" panose="020B0604020202020204" pitchFamily="34" charset="0"/>
              <a:buChar char="•"/>
            </a:pPr>
            <a:r>
              <a:rPr lang="es-ES" b="0" i="0" dirty="0">
                <a:solidFill>
                  <a:srgbClr val="333333"/>
                </a:solidFill>
                <a:effectLst/>
                <a:latin typeface="Open Sans"/>
              </a:rPr>
              <a:t>Proceso y gestión (presentación de un nuevo componente, actualización de un componente existente, etc.) </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21</a:t>
            </a:fld>
            <a:endParaRPr lang="es-ES"/>
          </a:p>
        </p:txBody>
      </p:sp>
    </p:spTree>
    <p:extLst>
      <p:ext uri="{BB962C8B-B14F-4D97-AF65-F5344CB8AC3E}">
        <p14:creationId xmlns:p14="http://schemas.microsoft.com/office/powerpoint/2010/main" val="350075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En el inicio de un proyecto o funcionalidad podemos cometer el error de no analizar previamente lo que vamos a construir, esto puede provocar pasos en falsos y realizar modificaciones destinando tiempo que con este análisis previo nos lo podríamos haber evitado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a:t>
            </a:fld>
            <a:endParaRPr lang="es-ES"/>
          </a:p>
        </p:txBody>
      </p:sp>
    </p:spTree>
    <p:extLst>
      <p:ext uri="{BB962C8B-B14F-4D97-AF65-F5344CB8AC3E}">
        <p14:creationId xmlns:p14="http://schemas.microsoft.com/office/powerpoint/2010/main" val="2105996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Por norma general y como es una tendencia que muchas empresas han empezado a pedir, la mayoría de los proyectos están aún en el nivel básico.</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El mayor exponente de un Design System de nivel experto es google material https://</a:t>
            </a:r>
            <a:r>
              <a:rPr lang="es-ES" sz="1200" b="0" i="0" kern="1200" baseline="0" dirty="0" err="1">
                <a:solidFill>
                  <a:schemeClr val="tx1"/>
                </a:solidFill>
                <a:effectLst/>
                <a:latin typeface="+mn-lt"/>
                <a:ea typeface="+mn-ea"/>
                <a:cs typeface="+mn-cs"/>
              </a:rPr>
              <a:t>material.io</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design</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22</a:t>
            </a:fld>
            <a:endParaRPr lang="es-ES"/>
          </a:p>
        </p:txBody>
      </p:sp>
    </p:spTree>
    <p:extLst>
      <p:ext uri="{BB962C8B-B14F-4D97-AF65-F5344CB8AC3E}">
        <p14:creationId xmlns:p14="http://schemas.microsoft.com/office/powerpoint/2010/main" val="3465301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23</a:t>
            </a:fld>
            <a:endParaRPr lang="es-ES"/>
          </a:p>
        </p:txBody>
      </p:sp>
    </p:spTree>
    <p:extLst>
      <p:ext uri="{BB962C8B-B14F-4D97-AF65-F5344CB8AC3E}">
        <p14:creationId xmlns:p14="http://schemas.microsoft.com/office/powerpoint/2010/main" val="852549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Página referencia sistemas de diseño: https://</a:t>
            </a:r>
            <a:r>
              <a:rPr lang="es-ES" sz="1200" b="0" i="0" kern="1200" baseline="0" dirty="0" err="1">
                <a:solidFill>
                  <a:schemeClr val="tx1"/>
                </a:solidFill>
                <a:effectLst/>
                <a:latin typeface="+mn-lt"/>
                <a:ea typeface="+mn-ea"/>
                <a:cs typeface="+mn-cs"/>
              </a:rPr>
              <a:t>principles.design</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Audi ejemplo: https://</a:t>
            </a:r>
            <a:r>
              <a:rPr lang="es-ES" sz="1200" b="0" i="0" kern="1200" baseline="0" dirty="0" err="1">
                <a:solidFill>
                  <a:schemeClr val="tx1"/>
                </a:solidFill>
                <a:effectLst/>
                <a:latin typeface="+mn-lt"/>
                <a:ea typeface="+mn-ea"/>
                <a:cs typeface="+mn-cs"/>
              </a:rPr>
              <a:t>principles.design</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examples</a:t>
            </a: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audi-ux-paradigms</a:t>
            </a: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La elección tecnológica es clave al implementar un Design System, pero no </a:t>
            </a:r>
            <a:r>
              <a:rPr lang="es-ES" sz="1200" b="0" i="0" kern="1200" baseline="0" dirty="0" err="1">
                <a:solidFill>
                  <a:schemeClr val="tx1"/>
                </a:solidFill>
                <a:effectLst/>
                <a:latin typeface="+mn-lt"/>
                <a:ea typeface="+mn-ea"/>
                <a:cs typeface="+mn-cs"/>
              </a:rPr>
              <a:t>deberia</a:t>
            </a:r>
            <a:r>
              <a:rPr lang="es-ES" sz="1200" b="0" i="0" kern="1200" baseline="0" dirty="0">
                <a:solidFill>
                  <a:schemeClr val="tx1"/>
                </a:solidFill>
                <a:effectLst/>
                <a:latin typeface="+mn-lt"/>
                <a:ea typeface="+mn-ea"/>
                <a:cs typeface="+mn-cs"/>
              </a:rPr>
              <a:t> limitarlo. Tu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tecnológico </a:t>
            </a:r>
            <a:r>
              <a:rPr lang="es-ES" sz="1200" b="0" i="0" kern="1200" baseline="0" dirty="0" err="1">
                <a:solidFill>
                  <a:schemeClr val="tx1"/>
                </a:solidFill>
                <a:effectLst/>
                <a:latin typeface="+mn-lt"/>
                <a:ea typeface="+mn-ea"/>
                <a:cs typeface="+mn-cs"/>
              </a:rPr>
              <a:t>deberia</a:t>
            </a:r>
            <a:r>
              <a:rPr lang="es-ES" sz="1200" b="0" i="0" kern="1200" baseline="0" dirty="0">
                <a:solidFill>
                  <a:schemeClr val="tx1"/>
                </a:solidFill>
                <a:effectLst/>
                <a:latin typeface="+mn-lt"/>
                <a:ea typeface="+mn-ea"/>
                <a:cs typeface="+mn-cs"/>
              </a:rPr>
              <a:t> ser agnóstico, es decir, estar diseñado independientemente de la tecnología pero al mismo tiempo ser compatible con las principales tecnologías punteras. Por esto mismo la mayoría de los Design System están basados en web </a:t>
            </a:r>
            <a:r>
              <a:rPr lang="es-ES" sz="1200" b="0" i="0" kern="1200" baseline="0" dirty="0" err="1">
                <a:solidFill>
                  <a:schemeClr val="tx1"/>
                </a:solidFill>
                <a:effectLst/>
                <a:latin typeface="+mn-lt"/>
                <a:ea typeface="+mn-ea"/>
                <a:cs typeface="+mn-cs"/>
              </a:rPr>
              <a:t>components</a:t>
            </a:r>
            <a:r>
              <a:rPr lang="es-ES" sz="1200" b="0" i="0" kern="1200" baseline="0" dirty="0">
                <a:solidFill>
                  <a:schemeClr val="tx1"/>
                </a:solidFill>
                <a:effectLst/>
                <a:latin typeface="+mn-lt"/>
                <a:ea typeface="+mn-ea"/>
                <a:cs typeface="+mn-cs"/>
              </a:rPr>
              <a: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24</a:t>
            </a:fld>
            <a:endParaRPr lang="es-ES"/>
          </a:p>
        </p:txBody>
      </p:sp>
    </p:spTree>
    <p:extLst>
      <p:ext uri="{BB962C8B-B14F-4D97-AF65-F5344CB8AC3E}">
        <p14:creationId xmlns:p14="http://schemas.microsoft.com/office/powerpoint/2010/main" val="334630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Salesforce</a:t>
            </a:r>
            <a:r>
              <a:rPr lang="es-ES" sz="1200" b="0" i="0" kern="1200" baseline="0" dirty="0">
                <a:solidFill>
                  <a:schemeClr val="tx1"/>
                </a:solidFill>
                <a:effectLst/>
                <a:latin typeface="+mn-lt"/>
                <a:ea typeface="+mn-ea"/>
                <a:cs typeface="+mn-cs"/>
              </a:rPr>
              <a:t> por ejemplo, tiene designado un equipo central exclusivo al sistema </a:t>
            </a:r>
            <a:r>
              <a:rPr lang="es-ES" sz="1200" b="0" i="0" kern="1200" baseline="0" dirty="0" err="1">
                <a:solidFill>
                  <a:schemeClr val="tx1"/>
                </a:solidFill>
                <a:effectLst/>
                <a:latin typeface="+mn-lt"/>
                <a:ea typeface="+mn-ea"/>
                <a:cs typeface="+mn-cs"/>
              </a:rPr>
              <a:t>lightning</a:t>
            </a:r>
            <a:r>
              <a:rPr lang="es-ES" sz="1200" b="0" i="0" kern="1200" baseline="0" dirty="0">
                <a:solidFill>
                  <a:schemeClr val="tx1"/>
                </a:solidFill>
                <a:effectLst/>
                <a:latin typeface="+mn-lt"/>
                <a:ea typeface="+mn-ea"/>
                <a:cs typeface="+mn-cs"/>
              </a:rPr>
              <a:t> con colaboradores de toda la organización</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Con independencia del modelo los perfiles que deben participar desde el </a:t>
            </a:r>
            <a:r>
              <a:rPr lang="es-ES" sz="1200" b="0" i="0" kern="1200" baseline="0" dirty="0" err="1">
                <a:solidFill>
                  <a:schemeClr val="tx1"/>
                </a:solidFill>
                <a:effectLst/>
                <a:latin typeface="+mn-lt"/>
                <a:ea typeface="+mn-ea"/>
                <a:cs typeface="+mn-cs"/>
              </a:rPr>
              <a:t>principion</a:t>
            </a:r>
            <a:r>
              <a:rPr lang="es-ES" sz="1200" b="0" i="0" kern="1200" baseline="0" dirty="0">
                <a:solidFill>
                  <a:schemeClr val="tx1"/>
                </a:solidFill>
                <a:effectLst/>
                <a:latin typeface="+mn-lt"/>
                <a:ea typeface="+mn-ea"/>
                <a:cs typeface="+mn-cs"/>
              </a:rPr>
              <a:t> son los siguientes:</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dirty="0">
                <a:solidFill>
                  <a:schemeClr val="tx1"/>
                </a:solidFill>
                <a:effectLst/>
                <a:latin typeface="+mn-lt"/>
                <a:ea typeface="+mn-ea"/>
                <a:cs typeface="+mn-cs"/>
              </a:rPr>
              <a:t>1. Diseñadores (</a:t>
            </a:r>
            <a:r>
              <a:rPr lang="es-ES" sz="1200" b="0" i="0" kern="1200" dirty="0" err="1">
                <a:solidFill>
                  <a:schemeClr val="tx1"/>
                </a:solidFill>
                <a:effectLst/>
                <a:latin typeface="+mn-lt"/>
                <a:ea typeface="+mn-ea"/>
                <a:cs typeface="+mn-cs"/>
              </a:rPr>
              <a:t>Product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Designers</a:t>
            </a:r>
            <a:r>
              <a:rPr lang="es-ES" sz="1200" b="0" i="0" kern="1200" dirty="0">
                <a:solidFill>
                  <a:schemeClr val="tx1"/>
                </a:solidFill>
                <a:effectLst/>
                <a:latin typeface="+mn-lt"/>
                <a:ea typeface="+mn-ea"/>
                <a:cs typeface="+mn-cs"/>
              </a:rPr>
              <a:t> y perfiles especializados)</a:t>
            </a:r>
            <a:br>
              <a:rPr lang="es-ES" dirty="0"/>
            </a:br>
            <a:r>
              <a:rPr lang="es-ES" sz="1200" b="0" i="0" kern="1200" dirty="0">
                <a:solidFill>
                  <a:schemeClr val="tx1"/>
                </a:solidFill>
                <a:effectLst/>
                <a:latin typeface="+mn-lt"/>
                <a:ea typeface="+mn-ea"/>
                <a:cs typeface="+mn-cs"/>
              </a:rPr>
              <a:t>2. Desarrolladores</a:t>
            </a:r>
            <a:br>
              <a:rPr lang="es-ES" dirty="0"/>
            </a:br>
            <a:r>
              <a:rPr lang="es-ES" sz="1200" b="0" i="0" kern="1200" dirty="0">
                <a:solidFill>
                  <a:schemeClr val="tx1"/>
                </a:solidFill>
                <a:effectLst/>
                <a:latin typeface="+mn-lt"/>
                <a:ea typeface="+mn-ea"/>
                <a:cs typeface="+mn-cs"/>
              </a:rPr>
              <a:t>3. Uno o más </a:t>
            </a:r>
            <a:r>
              <a:rPr lang="es-ES" sz="1200" b="0" i="0" kern="1200" dirty="0" err="1">
                <a:solidFill>
                  <a:schemeClr val="tx1"/>
                </a:solidFill>
                <a:effectLst/>
                <a:latin typeface="+mn-lt"/>
                <a:ea typeface="+mn-ea"/>
                <a:cs typeface="+mn-cs"/>
              </a:rPr>
              <a:t>Product</a:t>
            </a:r>
            <a:r>
              <a:rPr lang="es-ES" sz="1200" b="0" i="0" kern="1200" dirty="0">
                <a:solidFill>
                  <a:schemeClr val="tx1"/>
                </a:solidFill>
                <a:effectLst/>
                <a:latin typeface="+mn-lt"/>
                <a:ea typeface="+mn-ea"/>
                <a:cs typeface="+mn-cs"/>
              </a:rPr>
              <a:t> Managers</a:t>
            </a:r>
            <a:br>
              <a:rPr lang="es-ES" dirty="0"/>
            </a:br>
            <a:r>
              <a:rPr lang="es-ES" sz="1200" b="0" i="0" kern="1200" dirty="0">
                <a:solidFill>
                  <a:schemeClr val="tx1"/>
                </a:solidFill>
                <a:effectLst/>
                <a:latin typeface="+mn-lt"/>
                <a:ea typeface="+mn-ea"/>
                <a:cs typeface="+mn-cs"/>
              </a:rPr>
              <a:t>4. Otros usuarios de los recursos (marketing, comunicación, etc.)</a:t>
            </a:r>
            <a:br>
              <a:rPr lang="es-ES" dirty="0"/>
            </a:br>
            <a:r>
              <a:rPr lang="es-ES" sz="1200" b="0" i="0" kern="1200" dirty="0">
                <a:solidFill>
                  <a:schemeClr val="tx1"/>
                </a:solidFill>
                <a:effectLst/>
                <a:latin typeface="+mn-lt"/>
                <a:ea typeface="+mn-ea"/>
                <a:cs typeface="+mn-cs"/>
              </a:rPr>
              <a:t>5. El CPO, en calidad de patrocinador de la iniciativa</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CPO, </a:t>
            </a:r>
            <a:r>
              <a:rPr lang="es-ES" sz="1200" b="0" i="0" kern="1200" baseline="0" dirty="0" err="1">
                <a:solidFill>
                  <a:schemeClr val="tx1"/>
                </a:solidFill>
                <a:effectLst/>
                <a:latin typeface="+mn-lt"/>
                <a:ea typeface="+mn-ea"/>
                <a:cs typeface="+mn-cs"/>
              </a:rPr>
              <a:t>Chief</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Product</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Offer</a:t>
            </a:r>
            <a:r>
              <a:rPr lang="es-ES" sz="1200" b="0" i="0" kern="1200" baseline="0" dirty="0">
                <a:solidFill>
                  <a:schemeClr val="tx1"/>
                </a:solidFill>
                <a:effectLst/>
                <a:latin typeface="+mn-lt"/>
                <a:ea typeface="+mn-ea"/>
                <a:cs typeface="+mn-cs"/>
              </a:rPr>
              <a:t>, se encarga de los productos y servicios que ofrece la empresa. </a:t>
            </a:r>
            <a:r>
              <a:rPr lang="es-ES" sz="1200" b="0" i="0" kern="1200" dirty="0">
                <a:solidFill>
                  <a:schemeClr val="tx1"/>
                </a:solidFill>
                <a:effectLst/>
                <a:latin typeface="+mn-lt"/>
                <a:ea typeface="+mn-ea"/>
                <a:cs typeface="+mn-cs"/>
              </a:rPr>
              <a:t>Planifica el producto, lo gestiona y hace que el resto de la compañía tenga claro las necesidades y objetivos en torno al producto.</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25</a:t>
            </a:fld>
            <a:endParaRPr lang="es-ES"/>
          </a:p>
        </p:txBody>
      </p:sp>
    </p:spTree>
    <p:extLst>
      <p:ext uri="{BB962C8B-B14F-4D97-AF65-F5344CB8AC3E}">
        <p14:creationId xmlns:p14="http://schemas.microsoft.com/office/powerpoint/2010/main" val="265133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Para que un Design System funciona hay que basarse en dos pilares:</a:t>
            </a:r>
          </a:p>
          <a:p>
            <a:pPr marL="171450" indent="-171450" fontAlgn="base">
              <a:buFontTx/>
              <a:buChar char="-"/>
            </a:pPr>
            <a:r>
              <a:rPr lang="es-ES" sz="1200" b="0" i="0" kern="1200" baseline="0" dirty="0">
                <a:solidFill>
                  <a:schemeClr val="tx1"/>
                </a:solidFill>
                <a:effectLst/>
                <a:latin typeface="+mn-lt"/>
                <a:ea typeface="+mn-ea"/>
                <a:cs typeface="+mn-cs"/>
              </a:rPr>
              <a:t>Feedback</a:t>
            </a:r>
          </a:p>
          <a:p>
            <a:pPr marL="171450" indent="-171450" fontAlgn="base">
              <a:buFontTx/>
              <a:buChar char="-"/>
            </a:pPr>
            <a:r>
              <a:rPr lang="es-ES" sz="1200" b="0" i="0" kern="1200" baseline="0" dirty="0">
                <a:solidFill>
                  <a:schemeClr val="tx1"/>
                </a:solidFill>
                <a:effectLst/>
                <a:latin typeface="+mn-lt"/>
                <a:ea typeface="+mn-ea"/>
                <a:cs typeface="+mn-cs"/>
              </a:rPr>
              <a:t>Comunicación</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26</a:t>
            </a:fld>
            <a:endParaRPr lang="es-ES"/>
          </a:p>
        </p:txBody>
      </p:sp>
    </p:spTree>
    <p:extLst>
      <p:ext uri="{BB962C8B-B14F-4D97-AF65-F5344CB8AC3E}">
        <p14:creationId xmlns:p14="http://schemas.microsoft.com/office/powerpoint/2010/main" val="2274608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dirty="0"/>
              <a:t>La comunicación desempeña un papel fundamental en la adopción del sistema. </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27</a:t>
            </a:fld>
            <a:endParaRPr lang="es-ES"/>
          </a:p>
        </p:txBody>
      </p:sp>
    </p:spTree>
    <p:extLst>
      <p:ext uri="{BB962C8B-B14F-4D97-AF65-F5344CB8AC3E}">
        <p14:creationId xmlns:p14="http://schemas.microsoft.com/office/powerpoint/2010/main" val="282922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dirty="0"/>
              <a:t>Un buen Design System no solamente define el “como” se hacen las cosas, sino que además se convierte en una poderosa herramienta de comunicación dentro de la empresa donde estandariza un lenguaje propio.</a:t>
            </a:r>
          </a:p>
          <a:p>
            <a:pPr marL="0" indent="0" fontAlgn="base">
              <a:buFontTx/>
              <a:buNone/>
            </a:pPr>
            <a:endParaRPr lang="es-ES" sz="1200" b="0" i="0" kern="1200" baseline="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También hay que tener en cuenta que para obtener el máximo valor del Design System, este tiene que considerarse como un producto en sí mismo. Su utilidad y su plena adopción por parte de los equipos está garantizada solo si se le asignan recursos, se exponen sus ventajas, se mide su repercusión y se procura mejorarlo continuamente.</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28</a:t>
            </a:fld>
            <a:endParaRPr lang="es-ES"/>
          </a:p>
        </p:txBody>
      </p:sp>
    </p:spTree>
    <p:extLst>
      <p:ext uri="{BB962C8B-B14F-4D97-AF65-F5344CB8AC3E}">
        <p14:creationId xmlns:p14="http://schemas.microsoft.com/office/powerpoint/2010/main" val="851849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La idea viene de 4 conceptos:</a:t>
            </a:r>
          </a:p>
          <a:p>
            <a:pPr marL="171450" indent="-171450" fontAlgn="base">
              <a:buFontTx/>
              <a:buChar char="-"/>
            </a:pPr>
            <a:r>
              <a:rPr lang="es-ES" sz="1200" b="0" i="0" kern="1200" baseline="0" dirty="0">
                <a:solidFill>
                  <a:schemeClr val="tx1"/>
                </a:solidFill>
                <a:effectLst/>
                <a:latin typeface="+mn-lt"/>
                <a:ea typeface="+mn-ea"/>
                <a:cs typeface="+mn-cs"/>
              </a:rPr>
              <a:t>Cadena de montaje de coches que ideó Henry Ford. Desgloso los coches en piezas y separo la fabricación en </a:t>
            </a:r>
            <a:r>
              <a:rPr lang="es-ES" sz="1200" b="0" i="0" kern="1200" baseline="0" dirty="0" err="1">
                <a:solidFill>
                  <a:schemeClr val="tx1"/>
                </a:solidFill>
                <a:effectLst/>
                <a:latin typeface="+mn-lt"/>
                <a:ea typeface="+mn-ea"/>
                <a:cs typeface="+mn-cs"/>
              </a:rPr>
              <a:t>modulos</a:t>
            </a:r>
            <a:r>
              <a:rPr lang="es-ES" sz="1200" b="0" i="0" kern="1200" baseline="0" dirty="0">
                <a:solidFill>
                  <a:schemeClr val="tx1"/>
                </a:solidFill>
                <a:effectLst/>
                <a:latin typeface="+mn-lt"/>
                <a:ea typeface="+mn-ea"/>
                <a:cs typeface="+mn-cs"/>
              </a:rPr>
              <a:t>, en lugar de fabricar solo un coche desde cero cada vez.</a:t>
            </a:r>
          </a:p>
          <a:p>
            <a:pPr marL="171450" indent="-171450" fontAlgn="base">
              <a:buFontTx/>
              <a:buChar char="-"/>
            </a:pPr>
            <a:r>
              <a:rPr lang="es-ES" sz="1200" b="0" i="0" kern="1200" baseline="0" dirty="0" err="1">
                <a:solidFill>
                  <a:schemeClr val="tx1"/>
                </a:solidFill>
                <a:effectLst/>
                <a:latin typeface="+mn-lt"/>
                <a:ea typeface="+mn-ea"/>
                <a:cs typeface="+mn-cs"/>
              </a:rPr>
              <a:t>Ui</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Frameworks</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Boostrap</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Foundation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Librerias</a:t>
            </a:r>
            <a:r>
              <a:rPr lang="es-ES" sz="1200" b="0" i="0" kern="1200" baseline="0" dirty="0">
                <a:solidFill>
                  <a:schemeClr val="tx1"/>
                </a:solidFill>
                <a:effectLst/>
                <a:latin typeface="+mn-lt"/>
                <a:ea typeface="+mn-ea"/>
                <a:cs typeface="+mn-cs"/>
              </a:rPr>
              <a:t> con elementos predefinidos que proporcionan una base para empezar un desarrollo.</a:t>
            </a:r>
          </a:p>
          <a:p>
            <a:pPr marL="171450" indent="-171450" fontAlgn="base">
              <a:buFontTx/>
              <a:buChar char="-"/>
            </a:pPr>
            <a:r>
              <a:rPr lang="es-ES" sz="1200" b="0" i="0" kern="1200" baseline="0" dirty="0" err="1">
                <a:solidFill>
                  <a:schemeClr val="tx1"/>
                </a:solidFill>
                <a:effectLst/>
                <a:latin typeface="+mn-lt"/>
                <a:ea typeface="+mn-ea"/>
                <a:cs typeface="+mn-cs"/>
              </a:rPr>
              <a:t>Guias</a:t>
            </a:r>
            <a:r>
              <a:rPr lang="es-ES" sz="1200" b="0" i="0" kern="1200" baseline="0" dirty="0">
                <a:solidFill>
                  <a:schemeClr val="tx1"/>
                </a:solidFill>
                <a:effectLst/>
                <a:latin typeface="+mn-lt"/>
                <a:ea typeface="+mn-ea"/>
                <a:cs typeface="+mn-cs"/>
              </a:rPr>
              <a:t> de estilos: </a:t>
            </a:r>
            <a:r>
              <a:rPr lang="es-ES" sz="1200" b="0" i="0" kern="1200" baseline="0" dirty="0" err="1">
                <a:solidFill>
                  <a:schemeClr val="tx1"/>
                </a:solidFill>
                <a:effectLst/>
                <a:latin typeface="+mn-lt"/>
                <a:ea typeface="+mn-ea"/>
                <a:cs typeface="+mn-cs"/>
              </a:rPr>
              <a:t>Guias</a:t>
            </a:r>
            <a:r>
              <a:rPr lang="es-ES" sz="1200" b="0" i="0" kern="1200" baseline="0" dirty="0">
                <a:solidFill>
                  <a:schemeClr val="tx1"/>
                </a:solidFill>
                <a:effectLst/>
                <a:latin typeface="+mn-lt"/>
                <a:ea typeface="+mn-ea"/>
                <a:cs typeface="+mn-cs"/>
              </a:rPr>
              <a:t> donde poder consultar los elementos visuales de diseño: fuentes, tamaños, colores, etc.</a:t>
            </a:r>
          </a:p>
          <a:p>
            <a:pPr marL="171450" indent="-171450" fontAlgn="base">
              <a:buFontTx/>
              <a:buChar char="-"/>
            </a:pPr>
            <a:r>
              <a:rPr lang="es-ES" sz="1200" b="0" i="0" kern="1200" baseline="0" dirty="0" err="1">
                <a:solidFill>
                  <a:schemeClr val="tx1"/>
                </a:solidFill>
                <a:effectLst/>
                <a:latin typeface="+mn-lt"/>
                <a:ea typeface="+mn-ea"/>
                <a:cs typeface="+mn-cs"/>
              </a:rPr>
              <a:t>Quimica</a:t>
            </a:r>
            <a:r>
              <a:rPr lang="es-ES" sz="1200" b="0" i="0" kern="1200" baseline="0" dirty="0">
                <a:solidFill>
                  <a:schemeClr val="tx1"/>
                </a:solidFill>
                <a:effectLst/>
                <a:latin typeface="+mn-lt"/>
                <a:ea typeface="+mn-ea"/>
                <a:cs typeface="+mn-cs"/>
              </a:rPr>
              <a:t>: El nombre Atomic Design se basa en </a:t>
            </a:r>
            <a:r>
              <a:rPr lang="es-ES" sz="1200" b="0" i="0" kern="1200" baseline="0" dirty="0" err="1">
                <a:solidFill>
                  <a:schemeClr val="tx1"/>
                </a:solidFill>
                <a:effectLst/>
                <a:latin typeface="+mn-lt"/>
                <a:ea typeface="+mn-ea"/>
                <a:cs typeface="+mn-cs"/>
              </a:rPr>
              <a:t>atomos</a:t>
            </a:r>
            <a:r>
              <a:rPr lang="es-ES" sz="1200" b="0" i="0" kern="1200" baseline="0" dirty="0">
                <a:solidFill>
                  <a:schemeClr val="tx1"/>
                </a:solidFill>
                <a:effectLst/>
                <a:latin typeface="+mn-lt"/>
                <a:ea typeface="+mn-ea"/>
                <a:cs typeface="+mn-cs"/>
              </a:rPr>
              <a:t>, elementos minúsculos que se combinan entre ellos para formar moléculas.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29</a:t>
            </a:fld>
            <a:endParaRPr lang="es-ES"/>
          </a:p>
        </p:txBody>
      </p:sp>
    </p:spTree>
    <p:extLst>
      <p:ext uri="{BB962C8B-B14F-4D97-AF65-F5344CB8AC3E}">
        <p14:creationId xmlns:p14="http://schemas.microsoft.com/office/powerpoint/2010/main" val="1419805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dirty="0">
                <a:solidFill>
                  <a:schemeClr val="tx1"/>
                </a:solidFill>
                <a:effectLst/>
                <a:latin typeface="+mn-lt"/>
                <a:ea typeface="+mn-ea"/>
                <a:cs typeface="+mn-cs"/>
              </a:rPr>
              <a:t>La base de Atomic Design, es la </a:t>
            </a:r>
            <a:r>
              <a:rPr lang="es-ES" sz="1200" b="1" i="0" kern="1200" dirty="0">
                <a:solidFill>
                  <a:schemeClr val="tx1"/>
                </a:solidFill>
                <a:effectLst/>
                <a:latin typeface="+mn-lt"/>
                <a:ea typeface="+mn-ea"/>
                <a:cs typeface="+mn-cs"/>
              </a:rPr>
              <a:t>modularidad</a:t>
            </a:r>
            <a:r>
              <a:rPr lang="es-ES" sz="1200" b="0" i="0" kern="1200" dirty="0">
                <a:solidFill>
                  <a:schemeClr val="tx1"/>
                </a:solidFill>
                <a:effectLst/>
                <a:latin typeface="+mn-lt"/>
                <a:ea typeface="+mn-ea"/>
                <a:cs typeface="+mn-cs"/>
              </a:rPr>
              <a:t>. Eso nos permite crear estructuras muy diversas </a:t>
            </a:r>
            <a:r>
              <a:rPr lang="es-ES" sz="1200" b="1" i="0" kern="1200" dirty="0">
                <a:solidFill>
                  <a:schemeClr val="tx1"/>
                </a:solidFill>
                <a:effectLst/>
                <a:latin typeface="+mn-lt"/>
                <a:ea typeface="+mn-ea"/>
                <a:cs typeface="+mn-cs"/>
              </a:rPr>
              <a:t>combinando y reaprovechando varios elementos de distintas formas</a:t>
            </a:r>
            <a:r>
              <a:rPr lang="es-ES" sz="1200" b="0" i="0" kern="1200" dirty="0">
                <a:solidFill>
                  <a:schemeClr val="tx1"/>
                </a:solidFill>
                <a:effectLst/>
                <a:latin typeface="+mn-lt"/>
                <a:ea typeface="+mn-ea"/>
                <a:cs typeface="+mn-cs"/>
              </a:rPr>
              <a:t>. Se trata de reducir los elementos a su expresión mínima e ir combinándolos para ir creando nuevas estructuras más complejas.</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30</a:t>
            </a:fld>
            <a:endParaRPr lang="es-ES"/>
          </a:p>
        </p:txBody>
      </p:sp>
    </p:spTree>
    <p:extLst>
      <p:ext uri="{BB962C8B-B14F-4D97-AF65-F5344CB8AC3E}">
        <p14:creationId xmlns:p14="http://schemas.microsoft.com/office/powerpoint/2010/main" val="3105564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Protones: </a:t>
            </a:r>
            <a:r>
              <a:rPr lang="es-ES" sz="1200" b="0" i="0" kern="1200" baseline="0" dirty="0" err="1">
                <a:solidFill>
                  <a:schemeClr val="tx1"/>
                </a:solidFill>
                <a:effectLst/>
                <a:latin typeface="+mn-lt"/>
                <a:ea typeface="+mn-ea"/>
                <a:cs typeface="+mn-cs"/>
              </a:rPr>
              <a:t>Propiedadesque</a:t>
            </a:r>
            <a:r>
              <a:rPr lang="es-ES" sz="1200" b="0" i="0" kern="1200" baseline="0" dirty="0">
                <a:solidFill>
                  <a:schemeClr val="tx1"/>
                </a:solidFill>
                <a:effectLst/>
                <a:latin typeface="+mn-lt"/>
                <a:ea typeface="+mn-ea"/>
                <a:cs typeface="+mn-cs"/>
              </a:rPr>
              <a:t> hasta que no convergen no se pueden ver. Es decir, una forma sin color o un color sin forma.</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Átomos: no pueden desglosarse en otros sin dejar de ser funcionales, pero cada uno tiene su función básica. Ejemplo: </a:t>
            </a:r>
            <a:r>
              <a:rPr lang="es-ES" sz="1200" b="0" i="0" kern="1200" baseline="0" dirty="0" err="1">
                <a:solidFill>
                  <a:schemeClr val="tx1"/>
                </a:solidFill>
                <a:effectLst/>
                <a:latin typeface="+mn-lt"/>
                <a:ea typeface="+mn-ea"/>
                <a:cs typeface="+mn-cs"/>
              </a:rPr>
              <a:t>label</a:t>
            </a:r>
            <a:r>
              <a:rPr lang="es-ES" sz="1200" b="0" i="0" kern="1200" baseline="0" dirty="0">
                <a:solidFill>
                  <a:schemeClr val="tx1"/>
                </a:solidFill>
                <a:effectLst/>
                <a:latin typeface="+mn-lt"/>
                <a:ea typeface="+mn-ea"/>
                <a:cs typeface="+mn-cs"/>
              </a:rPr>
              <a:t>, input, </a:t>
            </a:r>
            <a:r>
              <a:rPr lang="es-ES" sz="1200" b="0" i="0" kern="1200" baseline="0" dirty="0" err="1">
                <a:solidFill>
                  <a:schemeClr val="tx1"/>
                </a:solidFill>
                <a:effectLst/>
                <a:latin typeface="+mn-lt"/>
                <a:ea typeface="+mn-ea"/>
                <a:cs typeface="+mn-cs"/>
              </a:rPr>
              <a:t>button</a:t>
            </a: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Moléculas: Varios átomos unidos componen una unida funcional. Ejemplo: Buscador compuesto por una etiqueta o icono, un campo de entrada y un botón</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Organismos: Los organismos son componentes UI relativamente complejos formados por grupos de moléculas y/o átomos u otros organismos. Éstos forman distintas secciones de una interfaz. Podría ser un </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compuesto por un logo, un menú y un buscador, o un grid de productos de un e-</a:t>
            </a:r>
            <a:r>
              <a:rPr lang="es-ES" sz="1200" b="0" i="0" kern="1200" baseline="0" dirty="0" err="1">
                <a:solidFill>
                  <a:schemeClr val="tx1"/>
                </a:solidFill>
                <a:effectLst/>
                <a:latin typeface="+mn-lt"/>
                <a:ea typeface="+mn-ea"/>
                <a:cs typeface="+mn-cs"/>
              </a:rPr>
              <a:t>commerce</a:t>
            </a:r>
            <a:r>
              <a:rPr lang="es-ES" sz="1200" b="0" i="0" kern="1200" baseline="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Las </a:t>
            </a: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son objetos a nivel de página, sitúan los componentes en un layout. Se centran más en la estructura de la página que en el contenido final.</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Páginas: Muestran cómo sería la UI final con el contenido real. Es la fase más concreta de Atomic Design, ya que es lo que deberían ver los usuarios finales cuando interactúen con el sistema.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31</a:t>
            </a:fld>
            <a:endParaRPr lang="es-ES"/>
          </a:p>
        </p:txBody>
      </p:sp>
    </p:spTree>
    <p:extLst>
      <p:ext uri="{BB962C8B-B14F-4D97-AF65-F5344CB8AC3E}">
        <p14:creationId xmlns:p14="http://schemas.microsoft.com/office/powerpoint/2010/main" val="2018579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Este análisis por descontado cobra una vital importancia en la planificación de inicio del proyecto definiendo la arquitectura y el </a:t>
            </a:r>
            <a:r>
              <a:rPr lang="es-ES" sz="1200" b="0" i="0" kern="1200" baseline="0" dirty="0" err="1">
                <a:solidFill>
                  <a:schemeClr val="tx1"/>
                </a:solidFill>
                <a:effectLst/>
                <a:latin typeface="+mn-lt"/>
                <a:ea typeface="+mn-ea"/>
                <a:cs typeface="+mn-cs"/>
              </a:rPr>
              <a:t>stack</a:t>
            </a:r>
            <a:r>
              <a:rPr lang="es-ES" sz="1200" b="0" i="0" kern="1200" baseline="0" dirty="0">
                <a:solidFill>
                  <a:schemeClr val="tx1"/>
                </a:solidFill>
                <a:effectLst/>
                <a:latin typeface="+mn-lt"/>
                <a:ea typeface="+mn-ea"/>
                <a:cs typeface="+mn-cs"/>
              </a:rPr>
              <a:t> de herramientas que se utilizaran</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a:t>
            </a:fld>
            <a:endParaRPr lang="es-ES"/>
          </a:p>
        </p:txBody>
      </p:sp>
    </p:spTree>
    <p:extLst>
      <p:ext uri="{BB962C8B-B14F-4D97-AF65-F5344CB8AC3E}">
        <p14:creationId xmlns:p14="http://schemas.microsoft.com/office/powerpoint/2010/main" val="1068445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Protones: </a:t>
            </a:r>
            <a:r>
              <a:rPr lang="es-ES" sz="1200" b="0" i="0" kern="1200" baseline="0" dirty="0" err="1">
                <a:solidFill>
                  <a:schemeClr val="tx1"/>
                </a:solidFill>
                <a:effectLst/>
                <a:latin typeface="+mn-lt"/>
                <a:ea typeface="+mn-ea"/>
                <a:cs typeface="+mn-cs"/>
              </a:rPr>
              <a:t>Propiedadesque</a:t>
            </a:r>
            <a:r>
              <a:rPr lang="es-ES" sz="1200" b="0" i="0" kern="1200" baseline="0" dirty="0">
                <a:solidFill>
                  <a:schemeClr val="tx1"/>
                </a:solidFill>
                <a:effectLst/>
                <a:latin typeface="+mn-lt"/>
                <a:ea typeface="+mn-ea"/>
                <a:cs typeface="+mn-cs"/>
              </a:rPr>
              <a:t> hasta que no convergen no se pueden ver. Es decir, una forma sin color o un color sin forma.</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Átomos: no pueden desglosarse en otros sin dejar de ser funcionales, pero cada uno tiene su función básica. Ejemplo: </a:t>
            </a:r>
            <a:r>
              <a:rPr lang="es-ES" sz="1200" b="0" i="0" kern="1200" baseline="0" dirty="0" err="1">
                <a:solidFill>
                  <a:schemeClr val="tx1"/>
                </a:solidFill>
                <a:effectLst/>
                <a:latin typeface="+mn-lt"/>
                <a:ea typeface="+mn-ea"/>
                <a:cs typeface="+mn-cs"/>
              </a:rPr>
              <a:t>label</a:t>
            </a:r>
            <a:r>
              <a:rPr lang="es-ES" sz="1200" b="0" i="0" kern="1200" baseline="0" dirty="0">
                <a:solidFill>
                  <a:schemeClr val="tx1"/>
                </a:solidFill>
                <a:effectLst/>
                <a:latin typeface="+mn-lt"/>
                <a:ea typeface="+mn-ea"/>
                <a:cs typeface="+mn-cs"/>
              </a:rPr>
              <a:t>, input, </a:t>
            </a:r>
            <a:r>
              <a:rPr lang="es-ES" sz="1200" b="0" i="0" kern="1200" baseline="0" dirty="0" err="1">
                <a:solidFill>
                  <a:schemeClr val="tx1"/>
                </a:solidFill>
                <a:effectLst/>
                <a:latin typeface="+mn-lt"/>
                <a:ea typeface="+mn-ea"/>
                <a:cs typeface="+mn-cs"/>
              </a:rPr>
              <a:t>button</a:t>
            </a:r>
            <a:endParaRPr lang="es-ES" sz="1200" b="0" i="0" kern="1200" baseline="0" dirty="0">
              <a:solidFill>
                <a:schemeClr val="tx1"/>
              </a:solidFill>
              <a:effectLst/>
              <a:latin typeface="+mn-lt"/>
              <a:ea typeface="+mn-ea"/>
              <a:cs typeface="+mn-cs"/>
            </a:endParaRPr>
          </a:p>
          <a:p>
            <a:pPr marL="0" indent="0" fontAlgn="base">
              <a:buFontTx/>
              <a:buNone/>
            </a:pPr>
            <a:r>
              <a:rPr lang="es-ES" sz="1200" b="0" i="0" kern="1200" baseline="0" dirty="0">
                <a:solidFill>
                  <a:schemeClr val="tx1"/>
                </a:solidFill>
                <a:effectLst/>
                <a:latin typeface="+mn-lt"/>
                <a:ea typeface="+mn-ea"/>
                <a:cs typeface="+mn-cs"/>
              </a:rPr>
              <a:t>Moléculas: Varios átomos unidos componen una unida funcional. Ejemplo: Buscador compuesto por una etiqueta o icono, un campo de entrada y un botón</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Organismos: Los organismos son componentes UI relativamente complejos formados por grupos de moléculas y/o átomos u otros organismos. Éstos forman distintas secciones de una interfaz. Podría ser un </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compuesto por un logo, un menú y un buscador, o un grid de productos de un e-</a:t>
            </a:r>
            <a:r>
              <a:rPr lang="es-ES" sz="1200" b="0" i="0" kern="1200" baseline="0" dirty="0" err="1">
                <a:solidFill>
                  <a:schemeClr val="tx1"/>
                </a:solidFill>
                <a:effectLst/>
                <a:latin typeface="+mn-lt"/>
                <a:ea typeface="+mn-ea"/>
                <a:cs typeface="+mn-cs"/>
              </a:rPr>
              <a:t>commerce</a:t>
            </a:r>
            <a:r>
              <a:rPr lang="es-ES" sz="1200" b="0" i="0" kern="1200" baseline="0" dirty="0">
                <a:solidFill>
                  <a:schemeClr val="tx1"/>
                </a:solidFill>
                <a:effectLst/>
                <a:latin typeface="+mn-lt"/>
                <a:ea typeface="+mn-ea"/>
                <a:cs typeface="+mn-cs"/>
              </a:rPr>
              <a:t>.</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Las </a:t>
            </a:r>
            <a:r>
              <a:rPr lang="es-ES" sz="1200" b="0" i="0" kern="1200" baseline="0" dirty="0" err="1">
                <a:solidFill>
                  <a:schemeClr val="tx1"/>
                </a:solidFill>
                <a:effectLst/>
                <a:latin typeface="+mn-lt"/>
                <a:ea typeface="+mn-ea"/>
                <a:cs typeface="+mn-cs"/>
              </a:rPr>
              <a:t>templates</a:t>
            </a:r>
            <a:r>
              <a:rPr lang="es-ES" sz="1200" b="0" i="0" kern="1200" baseline="0" dirty="0">
                <a:solidFill>
                  <a:schemeClr val="tx1"/>
                </a:solidFill>
                <a:effectLst/>
                <a:latin typeface="+mn-lt"/>
                <a:ea typeface="+mn-ea"/>
                <a:cs typeface="+mn-cs"/>
              </a:rPr>
              <a:t> son objetos a nivel de página, sitúan los componentes en un layout. Se centran más en la estructura de la página que en el contenido final.</a:t>
            </a:r>
          </a:p>
          <a:p>
            <a:pPr marL="0" marR="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Páginas: Muestran cómo sería la UI final con el contenido real. Es la fase más concreta de Atomic Design, ya que es lo que deberían ver los usuarios finales cuando interactúen con el sistema.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32</a:t>
            </a:fld>
            <a:endParaRPr lang="es-ES"/>
          </a:p>
        </p:txBody>
      </p:sp>
    </p:spTree>
    <p:extLst>
      <p:ext uri="{BB962C8B-B14F-4D97-AF65-F5344CB8AC3E}">
        <p14:creationId xmlns:p14="http://schemas.microsoft.com/office/powerpoint/2010/main" val="2831087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Gif</a:t>
            </a:r>
            <a:r>
              <a:rPr lang="es-ES" sz="1200" b="0" i="0" kern="1200" baseline="0" dirty="0">
                <a:solidFill>
                  <a:schemeClr val="tx1"/>
                </a:solidFill>
                <a:effectLst/>
                <a:latin typeface="+mn-lt"/>
                <a:ea typeface="+mn-ea"/>
                <a:cs typeface="+mn-cs"/>
              </a:rPr>
              <a:t> comparativo de la analogía de lego con respecto a un diseño real</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33</a:t>
            </a:fld>
            <a:endParaRPr lang="es-ES"/>
          </a:p>
        </p:txBody>
      </p:sp>
    </p:spTree>
    <p:extLst>
      <p:ext uri="{BB962C8B-B14F-4D97-AF65-F5344CB8AC3E}">
        <p14:creationId xmlns:p14="http://schemas.microsoft.com/office/powerpoint/2010/main" val="81938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En la creación de una arquitectura CSS perseguimos estos 4 pilares fundamentales.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34</a:t>
            </a:fld>
            <a:endParaRPr lang="es-ES"/>
          </a:p>
        </p:txBody>
      </p:sp>
    </p:spTree>
    <p:extLst>
      <p:ext uri="{BB962C8B-B14F-4D97-AF65-F5344CB8AC3E}">
        <p14:creationId xmlns:p14="http://schemas.microsoft.com/office/powerpoint/2010/main" val="4290890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Gif</a:t>
            </a:r>
            <a:r>
              <a:rPr lang="es-ES" sz="1200" b="0" i="0" kern="1200" baseline="0" dirty="0">
                <a:solidFill>
                  <a:schemeClr val="tx1"/>
                </a:solidFill>
                <a:effectLst/>
                <a:latin typeface="+mn-lt"/>
                <a:ea typeface="+mn-ea"/>
                <a:cs typeface="+mn-cs"/>
              </a:rPr>
              <a:t> comparativo de la analogía de lego con respecto a un diseño real</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35</a:t>
            </a:fld>
            <a:endParaRPr lang="es-ES"/>
          </a:p>
        </p:txBody>
      </p:sp>
    </p:spTree>
    <p:extLst>
      <p:ext uri="{BB962C8B-B14F-4D97-AF65-F5344CB8AC3E}">
        <p14:creationId xmlns:p14="http://schemas.microsoft.com/office/powerpoint/2010/main" val="3359465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err="1">
                <a:solidFill>
                  <a:schemeClr val="tx1"/>
                </a:solidFill>
                <a:effectLst/>
                <a:latin typeface="+mn-lt"/>
                <a:ea typeface="+mn-ea"/>
                <a:cs typeface="+mn-cs"/>
              </a:rPr>
              <a:t>Gif</a:t>
            </a:r>
            <a:r>
              <a:rPr lang="es-ES" sz="1200" b="0" i="0" kern="1200" baseline="0" dirty="0">
                <a:solidFill>
                  <a:schemeClr val="tx1"/>
                </a:solidFill>
                <a:effectLst/>
                <a:latin typeface="+mn-lt"/>
                <a:ea typeface="+mn-ea"/>
                <a:cs typeface="+mn-cs"/>
              </a:rPr>
              <a:t> comparativo de la analogía de lego con respecto a un diseño real</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36</a:t>
            </a:fld>
            <a:endParaRPr lang="es-ES"/>
          </a:p>
        </p:txBody>
      </p:sp>
    </p:spTree>
    <p:extLst>
      <p:ext uri="{BB962C8B-B14F-4D97-AF65-F5344CB8AC3E}">
        <p14:creationId xmlns:p14="http://schemas.microsoft.com/office/powerpoint/2010/main" val="3192330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Modelo -&gt; </a:t>
            </a:r>
            <a:r>
              <a:rPr lang="es-ES" sz="1200" b="0" i="0" kern="1200" dirty="0">
                <a:solidFill>
                  <a:schemeClr val="tx1"/>
                </a:solidFill>
                <a:effectLst/>
                <a:latin typeface="+mn-lt"/>
                <a:ea typeface="+mn-ea"/>
                <a:cs typeface="+mn-cs"/>
              </a:rPr>
              <a:t>Se encarga de los datos, generalmente (pero no obligatoriamente) consultando la base de datos. Actualizaciones, consultas, búsquedas, etc. todo eso va aquí, en el modelo. CAPA DE ACCESO A DATOS O LÓGICA DEL COMPONENTE FUNCIONAL</a:t>
            </a:r>
          </a:p>
          <a:p>
            <a:pPr marL="0" indent="0" fontAlgn="base">
              <a:buFontTx/>
              <a:buNone/>
            </a:pPr>
            <a:r>
              <a:rPr lang="es-ES" sz="1200" b="0" i="0" kern="1200" baseline="0" dirty="0">
                <a:solidFill>
                  <a:schemeClr val="tx1"/>
                </a:solidFill>
                <a:effectLst/>
                <a:latin typeface="+mn-lt"/>
                <a:ea typeface="+mn-ea"/>
                <a:cs typeface="+mn-cs"/>
              </a:rPr>
              <a:t>Controlador -&gt; R</a:t>
            </a:r>
            <a:r>
              <a:rPr lang="es-ES" sz="1200" b="0" i="0" kern="1200" dirty="0">
                <a:solidFill>
                  <a:schemeClr val="tx1"/>
                </a:solidFill>
                <a:effectLst/>
                <a:latin typeface="+mn-lt"/>
                <a:ea typeface="+mn-ea"/>
                <a:cs typeface="+mn-cs"/>
              </a:rPr>
              <a:t>ecibe las órdenes del usuario y se encarga de solicitar los datos al modelo y de comunicárselos a la vista. CAPA DE NEGOCIO</a:t>
            </a:r>
          </a:p>
          <a:p>
            <a:pPr marL="0" indent="0" fontAlgn="base">
              <a:buFontTx/>
              <a:buNone/>
            </a:pPr>
            <a:r>
              <a:rPr lang="es-ES" sz="1200" b="0" i="0" kern="1200" baseline="0" dirty="0">
                <a:solidFill>
                  <a:schemeClr val="tx1"/>
                </a:solidFill>
                <a:effectLst/>
                <a:latin typeface="+mn-lt"/>
                <a:ea typeface="+mn-ea"/>
                <a:cs typeface="+mn-cs"/>
              </a:rPr>
              <a:t>Vistas -&gt; </a:t>
            </a:r>
            <a:r>
              <a:rPr lang="es-ES" sz="1200" b="0" i="0" kern="1200" dirty="0">
                <a:solidFill>
                  <a:schemeClr val="tx1"/>
                </a:solidFill>
                <a:effectLst/>
                <a:latin typeface="+mn-lt"/>
                <a:ea typeface="+mn-ea"/>
                <a:cs typeface="+mn-cs"/>
              </a:rPr>
              <a:t>Son la representación visual de los datos, todo lo que tenga que ver con la interfaz gráfica va aquí. Ni el modelo ni el controlador se preocupan de cómo se verán los datos, esa responsabilidad es únicamente de la vista. CAPA DE PRESENTACIÓN</a:t>
            </a: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37</a:t>
            </a:fld>
            <a:endParaRPr lang="es-ES"/>
          </a:p>
        </p:txBody>
      </p:sp>
    </p:spTree>
    <p:extLst>
      <p:ext uri="{BB962C8B-B14F-4D97-AF65-F5344CB8AC3E}">
        <p14:creationId xmlns:p14="http://schemas.microsoft.com/office/powerpoint/2010/main" val="411404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Teniendo claro esto ultimo, Angular sigue el patrón MVC? Y React?</a:t>
            </a:r>
          </a:p>
          <a:p>
            <a:pPr marL="0" indent="0" fontAlgn="base">
              <a:buFontTx/>
              <a:buNone/>
            </a:pPr>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a:p>
            <a:r>
              <a:rPr lang="es-ES" sz="1200" b="0" i="0" kern="1200" baseline="0" dirty="0">
                <a:solidFill>
                  <a:schemeClr val="tx1"/>
                </a:solidFill>
                <a:effectLst/>
                <a:latin typeface="+mn-lt"/>
                <a:ea typeface="+mn-ea"/>
                <a:cs typeface="+mn-cs"/>
              </a:rPr>
              <a:t>Angular no usa el MVC clásico, sino que el modelo tiene mucha relación con la vista. Esto es </a:t>
            </a:r>
            <a:r>
              <a:rPr lang="es-ES" sz="1200" b="0" i="0" kern="1200" baseline="0" dirty="0" err="1">
                <a:solidFill>
                  <a:schemeClr val="tx1"/>
                </a:solidFill>
                <a:effectLst/>
                <a:latin typeface="+mn-lt"/>
                <a:ea typeface="+mn-ea"/>
                <a:cs typeface="+mn-cs"/>
              </a:rPr>
              <a:t>asi</a:t>
            </a:r>
            <a:r>
              <a:rPr lang="es-ES" sz="1200" b="0" i="0" kern="1200" baseline="0" dirty="0">
                <a:solidFill>
                  <a:schemeClr val="tx1"/>
                </a:solidFill>
                <a:effectLst/>
                <a:latin typeface="+mn-lt"/>
                <a:ea typeface="+mn-ea"/>
                <a:cs typeface="+mn-cs"/>
              </a:rPr>
              <a:t> por el concepto </a:t>
            </a:r>
            <a:r>
              <a:rPr lang="es-ES" sz="1200" b="0" i="0" kern="1200" baseline="0" dirty="0" err="1">
                <a:solidFill>
                  <a:schemeClr val="tx1"/>
                </a:solidFill>
                <a:effectLst/>
                <a:latin typeface="+mn-lt"/>
                <a:ea typeface="+mn-ea"/>
                <a:cs typeface="+mn-cs"/>
              </a:rPr>
              <a:t>two-way</a:t>
            </a:r>
            <a:r>
              <a:rPr lang="es-ES" sz="1200" b="0" i="0" kern="1200" baseline="0" dirty="0">
                <a:solidFill>
                  <a:schemeClr val="tx1"/>
                </a:solidFill>
                <a:effectLst/>
                <a:latin typeface="+mn-lt"/>
                <a:ea typeface="+mn-ea"/>
                <a:cs typeface="+mn-cs"/>
              </a:rPr>
              <a:t> data </a:t>
            </a:r>
            <a:r>
              <a:rPr lang="es-ES" sz="1200" b="0" i="0" kern="1200" baseline="0" dirty="0" err="1">
                <a:solidFill>
                  <a:schemeClr val="tx1"/>
                </a:solidFill>
                <a:effectLst/>
                <a:latin typeface="+mn-lt"/>
                <a:ea typeface="+mn-ea"/>
                <a:cs typeface="+mn-cs"/>
              </a:rPr>
              <a:t>binding</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ya que</a:t>
            </a:r>
            <a:r>
              <a:rPr lang="es-ES" sz="1200" b="1" i="0" kern="1200" dirty="0">
                <a:solidFill>
                  <a:schemeClr val="tx1"/>
                </a:solidFill>
                <a:effectLst/>
                <a:latin typeface="+mn-lt"/>
                <a:ea typeface="+mn-ea"/>
                <a:cs typeface="+mn-cs"/>
              </a:rPr>
              <a:t> la forma de sincronizar los datos entre la vista y el modelo-vista es totalmente dependiente, es decir, en la vista podemos modificar el modelo y en el modelo podemos modificar la vista</a:t>
            </a:r>
            <a:r>
              <a:rPr lang="es-ES" sz="1200" b="0" i="0" kern="1200" dirty="0">
                <a:solidFill>
                  <a:schemeClr val="tx1"/>
                </a:solidFill>
                <a:effectLst/>
                <a:latin typeface="+mn-lt"/>
                <a:ea typeface="+mn-ea"/>
                <a:cs typeface="+mn-cs"/>
              </a:rPr>
              <a:t>. Esto hace que</a:t>
            </a:r>
            <a:r>
              <a:rPr lang="es-ES" sz="1200" b="1" i="0" kern="1200" dirty="0">
                <a:solidFill>
                  <a:schemeClr val="tx1"/>
                </a:solidFill>
                <a:effectLst/>
                <a:latin typeface="+mn-lt"/>
                <a:ea typeface="+mn-ea"/>
                <a:cs typeface="+mn-cs"/>
              </a:rPr>
              <a:t> la independencia que se produce en un modelo-vista-controlador clásico aquí no se produzca</a:t>
            </a:r>
            <a:r>
              <a:rPr lang="es-ES" sz="1200" b="0" i="0" kern="1200" dirty="0">
                <a:solidFill>
                  <a:schemeClr val="tx1"/>
                </a:solidFill>
                <a:effectLst/>
                <a:latin typeface="+mn-lt"/>
                <a:ea typeface="+mn-ea"/>
                <a:cs typeface="+mn-cs"/>
              </a:rPr>
              <a:t>, y por lo tanto tiende a llamarse modelo-vista vista-modelo (MVVM) o bien modelo-vista-</a:t>
            </a:r>
            <a:r>
              <a:rPr lang="es-ES" sz="1200" b="0" i="0" kern="1200" dirty="0" err="1">
                <a:solidFill>
                  <a:schemeClr val="tx1"/>
                </a:solidFill>
                <a:effectLst/>
                <a:latin typeface="+mn-lt"/>
                <a:ea typeface="+mn-ea"/>
                <a:cs typeface="+mn-cs"/>
              </a:rPr>
              <a:t>whatever</a:t>
            </a:r>
            <a:r>
              <a:rPr lang="es-ES" sz="1200" b="0" i="0" kern="1200" dirty="0">
                <a:solidFill>
                  <a:schemeClr val="tx1"/>
                </a:solidFill>
                <a:effectLst/>
                <a:latin typeface="+mn-lt"/>
                <a:ea typeface="+mn-ea"/>
                <a:cs typeface="+mn-cs"/>
              </a:rPr>
              <a:t> (MVW), porque no se sabe muy bien dónde identificarlo.</a:t>
            </a:r>
          </a:p>
          <a:p>
            <a:endParaRPr lang="es-ES" sz="1200" b="0" i="0" kern="1200" baseline="0" dirty="0">
              <a:solidFill>
                <a:schemeClr val="tx1"/>
              </a:solidFill>
              <a:effectLst/>
              <a:latin typeface="+mn-lt"/>
              <a:ea typeface="+mn-ea"/>
              <a:cs typeface="+mn-cs"/>
            </a:endParaRPr>
          </a:p>
          <a:p>
            <a:endParaRPr lang="es-ES" sz="1200" b="0" i="0" kern="1200" baseline="0" dirty="0">
              <a:solidFill>
                <a:schemeClr val="tx1"/>
              </a:solidFill>
              <a:effectLst/>
              <a:latin typeface="+mn-lt"/>
              <a:ea typeface="+mn-ea"/>
              <a:cs typeface="+mn-cs"/>
            </a:endParaRP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38</a:t>
            </a:fld>
            <a:endParaRPr lang="es-ES"/>
          </a:p>
        </p:txBody>
      </p:sp>
    </p:spTree>
    <p:extLst>
      <p:ext uri="{BB962C8B-B14F-4D97-AF65-F5344CB8AC3E}">
        <p14:creationId xmlns:p14="http://schemas.microsoft.com/office/powerpoint/2010/main" val="470345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Cuando creamos un componente, servicio, </a:t>
            </a:r>
            <a:r>
              <a:rPr lang="es-ES" sz="1200" b="0" i="0" kern="1200" baseline="0" dirty="0" err="1">
                <a:solidFill>
                  <a:schemeClr val="tx1"/>
                </a:solidFill>
                <a:effectLst/>
                <a:latin typeface="+mn-lt"/>
                <a:ea typeface="+mn-ea"/>
                <a:cs typeface="+mn-cs"/>
              </a:rPr>
              <a:t>etc</a:t>
            </a:r>
            <a:r>
              <a:rPr lang="es-ES" sz="1200" b="0" i="0" kern="1200" baseline="0" dirty="0">
                <a:solidFill>
                  <a:schemeClr val="tx1"/>
                </a:solidFill>
                <a:effectLst/>
                <a:latin typeface="+mn-lt"/>
                <a:ea typeface="+mn-ea"/>
                <a:cs typeface="+mn-cs"/>
              </a:rPr>
              <a:t>, es imperativo crear una buena api. Por que? Porque facilita el desarrollo y detección de errores.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39</a:t>
            </a:fld>
            <a:endParaRPr lang="es-ES"/>
          </a:p>
        </p:txBody>
      </p:sp>
    </p:spTree>
    <p:extLst>
      <p:ext uri="{BB962C8B-B14F-4D97-AF65-F5344CB8AC3E}">
        <p14:creationId xmlns:p14="http://schemas.microsoft.com/office/powerpoint/2010/main" val="3062124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Cada componente debería tener una API clara y usable.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40</a:t>
            </a:fld>
            <a:endParaRPr lang="es-ES"/>
          </a:p>
        </p:txBody>
      </p:sp>
    </p:spTree>
    <p:extLst>
      <p:ext uri="{BB962C8B-B14F-4D97-AF65-F5344CB8AC3E}">
        <p14:creationId xmlns:p14="http://schemas.microsoft.com/office/powerpoint/2010/main" val="3993575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41</a:t>
            </a:fld>
            <a:endParaRPr lang="es-ES"/>
          </a:p>
        </p:txBody>
      </p:sp>
    </p:spTree>
    <p:extLst>
      <p:ext uri="{BB962C8B-B14F-4D97-AF65-F5344CB8AC3E}">
        <p14:creationId xmlns:p14="http://schemas.microsoft.com/office/powerpoint/2010/main" val="149277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No hacer un buen análisis previo trae consigo unas consecuencias que pueden tornar el proyecto o funcionalidad en desastre</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a:t>
            </a:fld>
            <a:endParaRPr lang="es-ES"/>
          </a:p>
        </p:txBody>
      </p:sp>
    </p:spTree>
    <p:extLst>
      <p:ext uri="{BB962C8B-B14F-4D97-AF65-F5344CB8AC3E}">
        <p14:creationId xmlns:p14="http://schemas.microsoft.com/office/powerpoint/2010/main" val="1361696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42</a:t>
            </a:fld>
            <a:endParaRPr lang="es-ES"/>
          </a:p>
        </p:txBody>
      </p:sp>
    </p:spTree>
    <p:extLst>
      <p:ext uri="{BB962C8B-B14F-4D97-AF65-F5344CB8AC3E}">
        <p14:creationId xmlns:p14="http://schemas.microsoft.com/office/powerpoint/2010/main" val="4173112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Mostrar </a:t>
            </a:r>
            <a:r>
              <a:rPr lang="es-ES" dirty="0" err="1"/>
              <a:t>storybook</a:t>
            </a:r>
            <a:r>
              <a:rPr lang="es-ES" dirty="0"/>
              <a:t>: /</a:t>
            </a:r>
            <a:r>
              <a:rPr lang="es-ES" dirty="0" err="1"/>
              <a:t>Users</a:t>
            </a:r>
            <a:r>
              <a:rPr lang="es-ES" dirty="0"/>
              <a:t>/</a:t>
            </a:r>
            <a:r>
              <a:rPr lang="es-ES" dirty="0" err="1"/>
              <a:t>javi</a:t>
            </a:r>
            <a:r>
              <a:rPr lang="es-ES" dirty="0"/>
              <a:t>/Desktop/Proyectos/Correos/Correos</a:t>
            </a:r>
          </a:p>
          <a:p>
            <a:pPr marL="0" indent="0">
              <a:buFont typeface="Arial" panose="020B0604020202020204" pitchFamily="34" charset="0"/>
              <a:buNone/>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43</a:t>
            </a:fld>
            <a:endParaRPr lang="es-ES"/>
          </a:p>
        </p:txBody>
      </p:sp>
    </p:spTree>
    <p:extLst>
      <p:ext uri="{BB962C8B-B14F-4D97-AF65-F5344CB8AC3E}">
        <p14:creationId xmlns:p14="http://schemas.microsoft.com/office/powerpoint/2010/main" val="2979194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Con el uso masivo de dispositivos móviles en los últimos años, se ha popularizado los temas oscuros debido a sus ventajas como:</a:t>
            </a:r>
          </a:p>
          <a:p>
            <a:pPr marL="0" indent="0">
              <a:buFont typeface="Arial" panose="020B0604020202020204" pitchFamily="34" charset="0"/>
              <a:buNone/>
            </a:pPr>
            <a:endParaRPr lang="es-ES" dirty="0"/>
          </a:p>
          <a:p>
            <a:pPr marL="171450" indent="-171450">
              <a:buFontTx/>
              <a:buChar char="-"/>
            </a:pPr>
            <a:r>
              <a:rPr lang="es-ES" dirty="0"/>
              <a:t>Reduce la fatiga visual al oscurecer los tonos claros y disminuir el contraste, lo que lo hace perfecto para escenarios con poca luz</a:t>
            </a:r>
          </a:p>
          <a:p>
            <a:pPr marL="171450" indent="-171450">
              <a:buFontTx/>
              <a:buChar char="-"/>
            </a:pPr>
            <a:r>
              <a:rPr lang="es-ES" dirty="0"/>
              <a:t>Permite un potencial ahorro de la batería, lo que se convierte en muchos casos en la razón principal por la que los usuarios se decantan por el tema oscuro.</a:t>
            </a:r>
          </a:p>
          <a:p>
            <a:pPr marL="171450" indent="-171450">
              <a:buFontTx/>
              <a:buChar char="-"/>
            </a:pPr>
            <a:endParaRPr lang="es-ES" dirty="0"/>
          </a:p>
          <a:p>
            <a:pPr marL="171450" indent="-171450">
              <a:buFontTx/>
              <a:buChar char="-"/>
            </a:pPr>
            <a:endParaRPr lang="es-ES" dirty="0"/>
          </a:p>
          <a:p>
            <a:pPr marL="0" indent="0">
              <a:buFontTx/>
              <a:buNone/>
            </a:pPr>
            <a:r>
              <a:rPr lang="es-ES" dirty="0"/>
              <a:t>Para la generación de los temas se pueden hacer de dos formas:</a:t>
            </a:r>
          </a:p>
          <a:p>
            <a:pPr marL="171450" indent="-171450">
              <a:buFontTx/>
              <a:buChar char="-"/>
            </a:pPr>
            <a:r>
              <a:rPr lang="es-ES" dirty="0" err="1"/>
              <a:t>Custom</a:t>
            </a:r>
            <a:r>
              <a:rPr lang="es-ES" dirty="0"/>
              <a:t> </a:t>
            </a:r>
            <a:r>
              <a:rPr lang="es-ES" dirty="0" err="1"/>
              <a:t>properties</a:t>
            </a:r>
            <a:r>
              <a:rPr lang="es-ES" dirty="0"/>
              <a:t>, o también conocidas como propiedades personalizadas de CSS</a:t>
            </a:r>
          </a:p>
          <a:p>
            <a:pPr marL="171450" indent="-171450">
              <a:buFontTx/>
              <a:buChar char="-"/>
            </a:pPr>
            <a:r>
              <a:rPr lang="es-ES" dirty="0"/>
              <a:t>Varias hojas de estilo, una opción para nada recomendable ya que aunque puede ser la forma menos compleja acaba siendo la más </a:t>
            </a:r>
            <a:r>
              <a:rPr lang="es-ES"/>
              <a:t>difícil  </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44</a:t>
            </a:fld>
            <a:endParaRPr lang="es-ES"/>
          </a:p>
        </p:txBody>
      </p:sp>
    </p:spTree>
    <p:extLst>
      <p:ext uri="{BB962C8B-B14F-4D97-AF65-F5344CB8AC3E}">
        <p14:creationId xmlns:p14="http://schemas.microsoft.com/office/powerpoint/2010/main" val="2433824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endParaRPr lang="es-ES" sz="1200" b="0" i="0" kern="1200" dirty="0">
              <a:solidFill>
                <a:schemeClr val="tx1"/>
              </a:solidFill>
              <a:effectLst/>
              <a:latin typeface="+mn-lt"/>
              <a:ea typeface="+mn-ea"/>
              <a:cs typeface="+mn-cs"/>
            </a:endParaRPr>
          </a:p>
          <a:p>
            <a:pPr marL="0" lvl="0" indent="0">
              <a:buFont typeface="Arial" panose="020B0604020202020204" pitchFamily="34" charset="0"/>
              <a:buNone/>
            </a:pPr>
            <a:r>
              <a:rPr lang="es-ES" sz="1200" b="1" i="0" kern="1200" dirty="0">
                <a:solidFill>
                  <a:schemeClr val="tx1"/>
                </a:solidFill>
                <a:effectLst/>
                <a:latin typeface="+mn-lt"/>
                <a:ea typeface="+mn-ea"/>
                <a:cs typeface="+mn-cs"/>
              </a:rPr>
              <a:t>Las variables CSS</a:t>
            </a:r>
            <a:r>
              <a:rPr lang="es-ES" sz="1200" b="0" i="0" kern="1200" dirty="0">
                <a:solidFill>
                  <a:schemeClr val="tx1"/>
                </a:solidFill>
                <a:effectLst/>
                <a:latin typeface="+mn-lt"/>
                <a:ea typeface="+mn-ea"/>
                <a:cs typeface="+mn-cs"/>
              </a:rPr>
              <a:t> son entidades definidas</a:t>
            </a:r>
            <a:r>
              <a:rPr lang="es-ES" sz="1200" b="0" i="0" kern="1200" baseline="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que contienen valores específicos que se pueden volver a utilizar en un documento. Se establecen mediante la notación de propiedades personalizadas (por ejemplo,</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primary</a:t>
            </a:r>
            <a:r>
              <a:rPr lang="es-ES" sz="1200" b="1" i="0" kern="1200" dirty="0">
                <a:solidFill>
                  <a:schemeClr val="tx1"/>
                </a:solidFill>
                <a:effectLst/>
                <a:latin typeface="+mn-lt"/>
                <a:ea typeface="+mn-ea"/>
                <a:cs typeface="+mn-cs"/>
              </a:rPr>
              <a:t>-color: </a:t>
            </a:r>
            <a:r>
              <a:rPr lang="es-ES" sz="1200" b="1" i="0" kern="1200" dirty="0" err="1">
                <a:solidFill>
                  <a:schemeClr val="tx1"/>
                </a:solidFill>
                <a:effectLst/>
                <a:latin typeface="+mn-lt"/>
                <a:ea typeface="+mn-ea"/>
                <a:cs typeface="+mn-cs"/>
              </a:rPr>
              <a:t>green</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y se accede mediante la función </a:t>
            </a:r>
            <a:r>
              <a:rPr lang="es-ES" b="1" dirty="0" err="1">
                <a:effectLst/>
              </a:rPr>
              <a:t>var</a:t>
            </a:r>
            <a:r>
              <a:rPr lang="es-ES" b="1" dirty="0">
                <a:effectLst/>
              </a:rPr>
              <a:t>()</a:t>
            </a:r>
          </a:p>
          <a:p>
            <a:pPr marL="0" lvl="0" indent="0">
              <a:buFont typeface="Arial" panose="020B0604020202020204" pitchFamily="34" charset="0"/>
              <a:buNone/>
            </a:pPr>
            <a:endParaRPr lang="es-ES" b="1" baseline="0" dirty="0">
              <a:effectLst/>
            </a:endParaRPr>
          </a:p>
          <a:p>
            <a:pPr marL="0" lvl="0" indent="0">
              <a:buFont typeface="Arial" panose="020B0604020202020204" pitchFamily="34" charset="0"/>
              <a:buNone/>
            </a:pPr>
            <a:r>
              <a:rPr lang="es-ES" b="0" baseline="0" dirty="0">
                <a:effectLst/>
              </a:rPr>
              <a:t>Se suelen utilizar para colores y fuentes.</a:t>
            </a:r>
          </a:p>
          <a:p>
            <a:pPr marL="0" lvl="0" indent="0">
              <a:buFont typeface="Arial" panose="020B0604020202020204" pitchFamily="34" charset="0"/>
              <a:buNone/>
            </a:pPr>
            <a:endParaRPr lang="es-ES" b="0" baseline="0" dirty="0">
              <a:effectLst/>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Las variables CSS están sujetas a la cascada, y heredan su valor de sus padres.</a:t>
            </a:r>
          </a:p>
          <a:p>
            <a:pPr marL="0" lvl="0" indent="0">
              <a:buFont typeface="Arial" panose="020B0604020202020204" pitchFamily="34" charset="0"/>
              <a:buNone/>
            </a:pPr>
            <a:endParaRPr lang="es-ES" sz="1200" b="0" i="0" kern="1200" baseline="0" dirty="0">
              <a:solidFill>
                <a:schemeClr val="tx1"/>
              </a:solidFill>
              <a:effectLst/>
              <a:latin typeface="+mn-lt"/>
              <a:ea typeface="+mn-ea"/>
              <a:cs typeface="+mn-cs"/>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Utilizando </a:t>
            </a:r>
            <a:r>
              <a:rPr lang="es-ES" sz="1200" b="0" i="0" u="none" strike="noStrike" kern="1200" dirty="0" err="1">
                <a:solidFill>
                  <a:schemeClr val="tx1"/>
                </a:solidFill>
                <a:effectLst/>
                <a:latin typeface="+mn-lt"/>
                <a:ea typeface="+mn-ea"/>
                <a:cs typeface="+mn-cs"/>
                <a:hlinkClick r:id="rId3"/>
              </a:rPr>
              <a:t>var</a:t>
            </a:r>
            <a:r>
              <a:rPr lang="es-ES" sz="1200" b="0" i="0" u="none" strike="noStrike" kern="1200" dirty="0">
                <a:solidFill>
                  <a:schemeClr val="tx1"/>
                </a:solidFill>
                <a:effectLst/>
                <a:latin typeface="+mn-lt"/>
                <a:ea typeface="+mn-ea"/>
                <a:cs typeface="+mn-cs"/>
                <a:hlinkClick r:id="rId3"/>
              </a:rPr>
              <a:t>()</a:t>
            </a:r>
            <a:r>
              <a:rPr lang="es-ES" sz="1200" b="0" i="0" kern="1200" dirty="0">
                <a:solidFill>
                  <a:schemeClr val="tx1"/>
                </a:solidFill>
                <a:effectLst/>
                <a:latin typeface="+mn-lt"/>
                <a:ea typeface="+mn-ea"/>
                <a:cs typeface="+mn-cs"/>
              </a:rPr>
              <a:t> puede definir múltiples </a:t>
            </a:r>
            <a:r>
              <a:rPr lang="es-ES" sz="1200" b="1" i="0" kern="1200" dirty="0">
                <a:solidFill>
                  <a:schemeClr val="tx1"/>
                </a:solidFill>
                <a:effectLst/>
                <a:latin typeface="+mn-lt"/>
                <a:ea typeface="+mn-ea"/>
                <a:cs typeface="+mn-cs"/>
              </a:rPr>
              <a:t>valores de sustitución (</a:t>
            </a:r>
            <a:r>
              <a:rPr lang="es-ES" sz="1200" b="1" i="0" kern="1200" dirty="0" err="1">
                <a:solidFill>
                  <a:schemeClr val="tx1"/>
                </a:solidFill>
                <a:effectLst/>
                <a:latin typeface="+mn-lt"/>
                <a:ea typeface="+mn-ea"/>
                <a:cs typeface="+mn-cs"/>
              </a:rPr>
              <a:t>fallback</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a:t>
            </a:r>
          </a:p>
          <a:p>
            <a:pPr marL="0" lvl="0" indent="0">
              <a:buFont typeface="Arial" panose="020B0604020202020204" pitchFamily="34" charset="0"/>
              <a:buNone/>
            </a:pPr>
            <a:endParaRPr lang="es-ES" sz="1200" b="0" i="0" kern="1200" baseline="0" dirty="0">
              <a:solidFill>
                <a:schemeClr val="tx1"/>
              </a:solidFill>
              <a:effectLst/>
              <a:latin typeface="+mn-lt"/>
              <a:ea typeface="+mn-ea"/>
              <a:cs typeface="+mn-cs"/>
            </a:endParaRPr>
          </a:p>
          <a:p>
            <a:pPr marL="0" lvl="0" indent="0">
              <a:buFont typeface="Arial" panose="020B0604020202020204" pitchFamily="34" charset="0"/>
              <a:buNone/>
            </a:pPr>
            <a:r>
              <a:rPr lang="es-ES" sz="1200" b="0" i="0" kern="1200" dirty="0">
                <a:solidFill>
                  <a:schemeClr val="tx1"/>
                </a:solidFill>
                <a:effectLst/>
                <a:latin typeface="+mn-lt"/>
                <a:ea typeface="+mn-ea"/>
                <a:cs typeface="+mn-cs"/>
              </a:rPr>
              <a:t>También se ha visto que este método causa problemas de rendimiento. Hace que los navegadores </a:t>
            </a:r>
            <a:r>
              <a:rPr lang="es-ES" sz="1200" b="0" i="0" kern="1200" dirty="0" err="1">
                <a:solidFill>
                  <a:schemeClr val="tx1"/>
                </a:solidFill>
                <a:effectLst/>
                <a:latin typeface="+mn-lt"/>
                <a:ea typeface="+mn-ea"/>
                <a:cs typeface="+mn-cs"/>
              </a:rPr>
              <a:t>rendericen</a:t>
            </a:r>
            <a:r>
              <a:rPr lang="es-ES" sz="1200" b="0" i="0" kern="1200" dirty="0">
                <a:solidFill>
                  <a:schemeClr val="tx1"/>
                </a:solidFill>
                <a:effectLst/>
                <a:latin typeface="+mn-lt"/>
                <a:ea typeface="+mn-ea"/>
                <a:cs typeface="+mn-cs"/>
              </a:rPr>
              <a:t> las páginas más lentamente de lo normal, ya que toma más tiempo para analizar las variables.</a:t>
            </a:r>
            <a:endParaRPr lang="es-ES" b="0" baseline="0" dirty="0"/>
          </a:p>
          <a:p>
            <a:pPr marL="0" lvl="0" indent="0">
              <a:buFont typeface="Arial" panose="020B0604020202020204" pitchFamily="34" charset="0"/>
              <a:buNone/>
            </a:pPr>
            <a:endParaRPr lang="es-ES" baseline="0" dirty="0"/>
          </a:p>
          <a:p>
            <a:pPr marL="0" lvl="0" indent="0">
              <a:buFont typeface="Arial" panose="020B0604020202020204" pitchFamily="34" charset="0"/>
              <a:buNone/>
            </a:pPr>
            <a:r>
              <a:rPr lang="es-ES" baseline="0" dirty="0"/>
              <a:t>Solemos usar </a:t>
            </a:r>
            <a:r>
              <a:rPr lang="es-ES" baseline="0" dirty="0" err="1"/>
              <a:t>sass</a:t>
            </a:r>
            <a:r>
              <a:rPr lang="es-ES" baseline="0" dirty="0"/>
              <a:t> ya que trata las variables de distinta manera al ser un preprocesador.</a:t>
            </a:r>
          </a:p>
          <a:p>
            <a:pPr marL="171450" lvl="0" indent="-171450">
              <a:buFont typeface="Arial" panose="020B0604020202020204" pitchFamily="34" charset="0"/>
              <a:buChar char="•"/>
            </a:pPr>
            <a:endParaRPr lang="es-ES" baseline="0" dirty="0"/>
          </a:p>
          <a:p>
            <a:pPr marL="171450" lvl="0" indent="-171450">
              <a:buFont typeface="Arial" panose="020B0604020202020204" pitchFamily="34" charset="0"/>
              <a:buChar char="•"/>
            </a:pPr>
            <a:endParaRPr lang="es-ES" baseline="0" dirty="0"/>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45</a:t>
            </a:fld>
            <a:endParaRPr lang="es-ES"/>
          </a:p>
        </p:txBody>
      </p:sp>
    </p:spTree>
    <p:extLst>
      <p:ext uri="{BB962C8B-B14F-4D97-AF65-F5344CB8AC3E}">
        <p14:creationId xmlns:p14="http://schemas.microsoft.com/office/powerpoint/2010/main" val="1347807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https://</a:t>
            </a:r>
            <a:r>
              <a:rPr lang="es-ES" dirty="0" err="1"/>
              <a:t>caniuse.com</a:t>
            </a:r>
            <a:r>
              <a:rPr lang="es-ES" dirty="0"/>
              <a:t>/?</a:t>
            </a:r>
            <a:r>
              <a:rPr lang="es-ES" dirty="0" err="1"/>
              <a:t>search</a:t>
            </a:r>
            <a:r>
              <a:rPr lang="es-ES" dirty="0"/>
              <a:t>=</a:t>
            </a:r>
            <a:r>
              <a:rPr lang="es-ES" dirty="0" err="1"/>
              <a:t>prefers</a:t>
            </a:r>
            <a:r>
              <a:rPr lang="es-ES" dirty="0"/>
              <a:t>-color-</a:t>
            </a:r>
            <a:r>
              <a:rPr lang="es-ES" dirty="0" err="1"/>
              <a:t>scheme</a:t>
            </a: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Hace algún tiempo la W3C creo unas media </a:t>
            </a:r>
            <a:r>
              <a:rPr lang="es-ES" dirty="0" err="1"/>
              <a:t>queries</a:t>
            </a:r>
            <a:r>
              <a:rPr lang="es-ES" dirty="0"/>
              <a:t> que se sincronizan directamente con las preferencias que tenga el usuario en su ordenador, por lo que si este tiene  establecido el tema oscuro o claro, el navegador aplicara las propiedades establecidas en su clases dentro de esta media </a:t>
            </a:r>
            <a:r>
              <a:rPr lang="es-ES" dirty="0" err="1"/>
              <a:t>query</a:t>
            </a:r>
            <a:endParaRPr lang="es-ES" dirty="0"/>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46</a:t>
            </a:fld>
            <a:endParaRPr lang="es-ES"/>
          </a:p>
        </p:txBody>
      </p:sp>
    </p:spTree>
    <p:extLst>
      <p:ext uri="{BB962C8B-B14F-4D97-AF65-F5344CB8AC3E}">
        <p14:creationId xmlns:p14="http://schemas.microsoft.com/office/powerpoint/2010/main" val="1455162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Variables </a:t>
            </a:r>
            <a:r>
              <a:rPr lang="es-ES" dirty="0" err="1"/>
              <a:t>root</a:t>
            </a:r>
            <a:r>
              <a:rPr lang="es-ES" dirty="0"/>
              <a:t>: Variables definidas a raíz de proyecto, las cuales definen el </a:t>
            </a:r>
            <a:r>
              <a:rPr lang="es-ES" dirty="0" err="1"/>
              <a:t>branding</a:t>
            </a:r>
            <a:r>
              <a:rPr lang="es-ES" dirty="0"/>
              <a:t> de la marca</a:t>
            </a:r>
          </a:p>
          <a:p>
            <a:pPr marL="171450" indent="-171450">
              <a:buFont typeface="Arial" panose="020B0604020202020204" pitchFamily="34" charset="0"/>
              <a:buChar char="•"/>
            </a:pPr>
            <a:r>
              <a:rPr lang="es-ES" dirty="0"/>
              <a:t>Reutilización de variables: Se crean variables por componente utilizando las definidas por el proyecto</a:t>
            </a:r>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47</a:t>
            </a:fld>
            <a:endParaRPr lang="es-ES"/>
          </a:p>
        </p:txBody>
      </p:sp>
    </p:spTree>
    <p:extLst>
      <p:ext uri="{BB962C8B-B14F-4D97-AF65-F5344CB8AC3E}">
        <p14:creationId xmlns:p14="http://schemas.microsoft.com/office/powerpoint/2010/main" val="268527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endParaRPr lang="es-E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Encapsulación variables dentro del host del componente: Se encapsulan las variables dentro del host del componente para que solamente lo que exista por debajo de nuestro selector/componente botón pueda acceder a ellas</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r>
              <a:rPr lang="es-ES" dirty="0"/>
              <a:t>Aplicando variables componente: En el </a:t>
            </a:r>
            <a:r>
              <a:rPr lang="es-ES" dirty="0" err="1"/>
              <a:t>partial</a:t>
            </a:r>
            <a:r>
              <a:rPr lang="es-ES" dirty="0"/>
              <a:t> del componente se aplican las variables que hemos definido partiendo de las ya establecidas en el proyecto</a:t>
            </a:r>
          </a:p>
          <a:p>
            <a:pPr marL="171450" indent="-171450">
              <a:buFont typeface="Arial" panose="020B0604020202020204" pitchFamily="34" charset="0"/>
              <a:buChar char="•"/>
            </a:pPr>
            <a:endParaRPr lang="es-ES" dirty="0"/>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El objetivo es hacer un efecto domino controlando el </a:t>
            </a:r>
            <a:r>
              <a:rPr lang="es-ES" dirty="0" err="1"/>
              <a:t>scope</a:t>
            </a:r>
            <a:r>
              <a:rPr lang="es-ES" dirty="0"/>
              <a:t> de dichas variables y que todo cambio que afecte al </a:t>
            </a:r>
            <a:r>
              <a:rPr lang="es-ES" dirty="0" err="1"/>
              <a:t>branding</a:t>
            </a:r>
            <a:r>
              <a:rPr lang="es-ES" dirty="0"/>
              <a:t> </a:t>
            </a:r>
            <a:r>
              <a:rPr lang="es-ES" dirty="0" err="1"/>
              <a:t>root</a:t>
            </a:r>
            <a:r>
              <a:rPr lang="es-ES" dirty="0"/>
              <a:t> repercuta en el resto de la aplicación y de sus componentes.</a:t>
            </a:r>
          </a:p>
          <a:p>
            <a:pPr marL="171450" indent="-171450">
              <a:buFont typeface="Arial" panose="020B0604020202020204" pitchFamily="34" charset="0"/>
              <a:buChar char="•"/>
            </a:pP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48</a:t>
            </a:fld>
            <a:endParaRPr lang="es-ES"/>
          </a:p>
        </p:txBody>
      </p:sp>
    </p:spTree>
    <p:extLst>
      <p:ext uri="{BB962C8B-B14F-4D97-AF65-F5344CB8AC3E}">
        <p14:creationId xmlns:p14="http://schemas.microsoft.com/office/powerpoint/2010/main" val="3830142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CSS, probablemente sea el lenguaje más infravalorado y que mayores quebraderos de cabeza pueda dar. Tiene una curva inicial de aprendizaje sencilla pero cuando entra en juego especificidad, herencia y cascada a gran escala es cuando vienen los problemas. Para entender lo importante que es la encapsulación de estilos y generar una arquitectura </a:t>
            </a:r>
            <a:r>
              <a:rPr lang="es-ES" dirty="0" err="1"/>
              <a:t>css</a:t>
            </a:r>
            <a:r>
              <a:rPr lang="es-ES" dirty="0"/>
              <a:t> modular y escalable debemos entender como funciona el </a:t>
            </a:r>
            <a:r>
              <a:rPr lang="es-ES" dirty="0" err="1"/>
              <a:t>css</a:t>
            </a:r>
            <a:r>
              <a:rPr lang="es-ES" dirty="0"/>
              <a:t> en el navegador</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49</a:t>
            </a:fld>
            <a:endParaRPr lang="es-ES"/>
          </a:p>
        </p:txBody>
      </p:sp>
    </p:spTree>
    <p:extLst>
      <p:ext uri="{BB962C8B-B14F-4D97-AF65-F5344CB8AC3E}">
        <p14:creationId xmlns:p14="http://schemas.microsoft.com/office/powerpoint/2010/main" val="39340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El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del navegador solicita el archivo HTML, tras la obtención de este construye el DOM (</a:t>
            </a:r>
            <a:r>
              <a:rPr lang="es-ES" sz="1200" b="0" i="0" kern="1200" dirty="0" err="1">
                <a:solidFill>
                  <a:schemeClr val="tx1"/>
                </a:solidFill>
                <a:effectLst/>
                <a:latin typeface="+mn-lt"/>
                <a:ea typeface="+mn-ea"/>
                <a:cs typeface="+mn-cs"/>
              </a:rPr>
              <a:t>Document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Object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una interfaz de programación de aplicaciones que define la estructura lógica del documento, creando un árbol de nodos que podemos mapear para su manipulación.</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50</a:t>
            </a:fld>
            <a:endParaRPr lang="es-ES"/>
          </a:p>
        </p:txBody>
      </p:sp>
    </p:spTree>
    <p:extLst>
      <p:ext uri="{BB962C8B-B14F-4D97-AF65-F5344CB8AC3E}">
        <p14:creationId xmlns:p14="http://schemas.microsoft.com/office/powerpoint/2010/main" val="1212191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Mientras el navegador construye el DOM, se da cuenta de la existencia de una referencia a un archivo externo, nuestra hoja de estilo CSS. Tras esta última revelación, crea el CSSOM (</a:t>
            </a:r>
            <a:r>
              <a:rPr lang="es-ES" sz="1200" b="0" i="0" kern="1200" dirty="0" err="1">
                <a:solidFill>
                  <a:schemeClr val="tx1"/>
                </a:solidFill>
                <a:effectLst/>
                <a:latin typeface="+mn-lt"/>
                <a:ea typeface="+mn-ea"/>
                <a:cs typeface="+mn-cs"/>
              </a:rPr>
              <a:t>Cascade</a:t>
            </a:r>
            <a:r>
              <a:rPr lang="es-ES" sz="1200" b="0" i="0" kern="1200" dirty="0">
                <a:solidFill>
                  <a:schemeClr val="tx1"/>
                </a:solidFill>
                <a:effectLst/>
                <a:latin typeface="+mn-lt"/>
                <a:ea typeface="+mn-ea"/>
                <a:cs typeface="+mn-cs"/>
              </a:rPr>
              <a:t> Style </a:t>
            </a:r>
            <a:r>
              <a:rPr lang="es-ES" sz="1200" b="0" i="0" kern="1200" dirty="0" err="1">
                <a:solidFill>
                  <a:schemeClr val="tx1"/>
                </a:solidFill>
                <a:effectLst/>
                <a:latin typeface="+mn-lt"/>
                <a:ea typeface="+mn-ea"/>
                <a:cs typeface="+mn-cs"/>
              </a:rPr>
              <a:t>Sheet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Object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Model</a:t>
            </a:r>
            <a:r>
              <a:rPr lang="es-ES" sz="1200" b="0" i="0" kern="1200" dirty="0">
                <a:solidFill>
                  <a:schemeClr val="tx1"/>
                </a:solidFill>
                <a:effectLst/>
                <a:latin typeface="+mn-lt"/>
                <a:ea typeface="+mn-ea"/>
                <a:cs typeface="+mn-cs"/>
              </a:rPr>
              <a:t>), tomando como referencia los conceptos del DOM y aplicándole una serie de reglas y propiedades, que se aplican tanto a un elemento como a un documento HTML.</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51</a:t>
            </a:fld>
            <a:endParaRPr lang="es-ES"/>
          </a:p>
        </p:txBody>
      </p:sp>
    </p:spTree>
    <p:extLst>
      <p:ext uri="{BB962C8B-B14F-4D97-AF65-F5344CB8AC3E}">
        <p14:creationId xmlns:p14="http://schemas.microsoft.com/office/powerpoint/2010/main" val="86447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Una mala o escasa planificación supone una perdida de oportunidades al pasar ítems por alto o incluso no llegar con la calidad que se espera en las fechas acordadas</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a:t>
            </a:fld>
            <a:endParaRPr lang="es-ES"/>
          </a:p>
        </p:txBody>
      </p:sp>
    </p:spTree>
    <p:extLst>
      <p:ext uri="{BB962C8B-B14F-4D97-AF65-F5344CB8AC3E}">
        <p14:creationId xmlns:p14="http://schemas.microsoft.com/office/powerpoint/2010/main" val="2489625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sz="1200" b="0" i="0" kern="1200" dirty="0">
                <a:solidFill>
                  <a:schemeClr val="tx1"/>
                </a:solidFill>
                <a:effectLst/>
                <a:latin typeface="+mn-lt"/>
                <a:ea typeface="+mn-ea"/>
                <a:cs typeface="+mn-cs"/>
              </a:rPr>
              <a:t>Y finalmente, </a:t>
            </a:r>
            <a:r>
              <a:rPr lang="es-ES" sz="1200" b="0" i="0" kern="1200" dirty="0" err="1">
                <a:solidFill>
                  <a:schemeClr val="tx1"/>
                </a:solidFill>
                <a:effectLst/>
                <a:latin typeface="+mn-lt"/>
                <a:ea typeface="+mn-ea"/>
                <a:cs typeface="+mn-cs"/>
              </a:rPr>
              <a:t>renderiza</a:t>
            </a:r>
            <a:r>
              <a:rPr lang="es-ES" sz="1200" b="0" i="0" kern="1200" dirty="0">
                <a:solidFill>
                  <a:schemeClr val="tx1"/>
                </a:solidFill>
                <a:effectLst/>
                <a:latin typeface="+mn-lt"/>
                <a:ea typeface="+mn-ea"/>
                <a:cs typeface="+mn-cs"/>
              </a:rPr>
              <a:t> la representación visual de nuestros archivos, creando el conjunto de nuestra página web. Cada navegador tiene su propio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de tal manera que cada uno realiza la interpretación de los estilos CSS de manera distinta.</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52</a:t>
            </a:fld>
            <a:endParaRPr lang="es-ES"/>
          </a:p>
        </p:txBody>
      </p:sp>
    </p:spTree>
    <p:extLst>
      <p:ext uri="{BB962C8B-B14F-4D97-AF65-F5344CB8AC3E}">
        <p14:creationId xmlns:p14="http://schemas.microsoft.com/office/powerpoint/2010/main" val="1580181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La representación visual por parte del motor de </a:t>
            </a:r>
            <a:r>
              <a:rPr lang="es-ES" sz="1200" b="1" i="0" kern="1200" dirty="0" err="1">
                <a:solidFill>
                  <a:schemeClr val="tx1"/>
                </a:solidFill>
                <a:effectLst/>
                <a:latin typeface="+mn-lt"/>
                <a:ea typeface="+mn-ea"/>
                <a:cs typeface="+mn-cs"/>
              </a:rPr>
              <a:t>renderizado</a:t>
            </a:r>
            <a:r>
              <a:rPr lang="es-ES" sz="1200" b="1" i="0" kern="1200" dirty="0">
                <a:solidFill>
                  <a:schemeClr val="tx1"/>
                </a:solidFill>
                <a:effectLst/>
                <a:latin typeface="+mn-lt"/>
                <a:ea typeface="+mn-ea"/>
                <a:cs typeface="+mn-cs"/>
              </a:rPr>
              <a:t> pasa por una serie de fases en la manera que interpreta las distintas propiedades CSS</a:t>
            </a:r>
            <a:r>
              <a:rPr lang="es-ES" sz="1200" b="0" i="0" kern="1200" dirty="0">
                <a:solidFill>
                  <a:schemeClr val="tx1"/>
                </a:solidFill>
                <a:effectLst/>
                <a:latin typeface="+mn-lt"/>
                <a:ea typeface="+mn-ea"/>
                <a:cs typeface="+mn-cs"/>
              </a:rPr>
              <a:t>, y algunas de ellas suponen un mayor coste que otras.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Una vez que se han </a:t>
            </a:r>
            <a:r>
              <a:rPr lang="es-ES" sz="1200" b="0" i="0" kern="1200" dirty="0" err="1">
                <a:solidFill>
                  <a:schemeClr val="tx1"/>
                </a:solidFill>
                <a:effectLst/>
                <a:latin typeface="+mn-lt"/>
                <a:ea typeface="+mn-ea"/>
                <a:cs typeface="+mn-cs"/>
              </a:rPr>
              <a:t>parseado</a:t>
            </a:r>
            <a:r>
              <a:rPr lang="es-ES" sz="1200" b="0" i="0" kern="1200" dirty="0">
                <a:solidFill>
                  <a:schemeClr val="tx1"/>
                </a:solidFill>
                <a:effectLst/>
                <a:latin typeface="+mn-lt"/>
                <a:ea typeface="+mn-ea"/>
                <a:cs typeface="+mn-cs"/>
              </a:rPr>
              <a:t> los archivos, se han construido los objetos DOM y CSSOM, y se han aplicado las reglas de CSS, entramos en la fase del pintado de los elementos:</a:t>
            </a:r>
          </a:p>
          <a:p>
            <a:pPr marL="171450" indent="-171450">
              <a:buFont typeface="Arial" panose="020B0604020202020204" pitchFamily="34" charset="0"/>
              <a:buChar char="•"/>
            </a:pPr>
            <a:r>
              <a:rPr lang="es-ES" sz="1200" b="1" i="0" kern="1200" dirty="0" err="1">
                <a:solidFill>
                  <a:schemeClr val="tx1"/>
                </a:solidFill>
                <a:effectLst/>
                <a:latin typeface="+mn-lt"/>
                <a:ea typeface="+mn-ea"/>
                <a:cs typeface="+mn-cs"/>
              </a:rPr>
              <a:t>Layout</a:t>
            </a:r>
            <a:r>
              <a:rPr lang="es-ES" sz="1200" b="0" i="0" kern="1200" dirty="0">
                <a:solidFill>
                  <a:schemeClr val="tx1"/>
                </a:solidFill>
                <a:effectLst/>
                <a:latin typeface="+mn-lt"/>
                <a:ea typeface="+mn-ea"/>
                <a:cs typeface="+mn-cs"/>
              </a:rPr>
              <a:t>: Aplica la posición además del espacio que ocupará el elemento en el navegador. Es un proceso en el que cada elemento puede afectar a otros.</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Paint</a:t>
            </a:r>
            <a:r>
              <a:rPr lang="es-ES" sz="1200" b="0" i="0" kern="1200" dirty="0">
                <a:solidFill>
                  <a:schemeClr val="tx1"/>
                </a:solidFill>
                <a:effectLst/>
                <a:latin typeface="+mn-lt"/>
                <a:ea typeface="+mn-ea"/>
                <a:cs typeface="+mn-cs"/>
              </a:rPr>
              <a:t>: Rellena píxel por píxel los elementos de la pantalla</a:t>
            </a:r>
          </a:p>
          <a:p>
            <a:pPr marL="171450" indent="-171450">
              <a:buFont typeface="Arial" panose="020B0604020202020204" pitchFamily="34" charset="0"/>
              <a:buChar char="•"/>
            </a:pPr>
            <a:r>
              <a:rPr lang="es-ES" sz="1200" b="1" i="0" kern="1200" dirty="0" err="1">
                <a:solidFill>
                  <a:schemeClr val="tx1"/>
                </a:solidFill>
                <a:effectLst/>
                <a:latin typeface="+mn-lt"/>
                <a:ea typeface="+mn-ea"/>
                <a:cs typeface="+mn-cs"/>
              </a:rPr>
              <a:t>Composite</a:t>
            </a:r>
            <a:r>
              <a:rPr lang="es-ES" sz="1200" b="0" i="0" kern="1200" dirty="0">
                <a:solidFill>
                  <a:schemeClr val="tx1"/>
                </a:solidFill>
                <a:effectLst/>
                <a:latin typeface="+mn-lt"/>
                <a:ea typeface="+mn-ea"/>
                <a:cs typeface="+mn-cs"/>
              </a:rPr>
              <a:t>: Este proceso combina todas las capas. Su cometido es especialmente importante para los elementos superpuestos. Cualquier error aquí puede suponer que existan elementos posicionados incorrectamente por encima de otros.</a:t>
            </a:r>
          </a:p>
          <a:p>
            <a:pPr marL="0" indent="0">
              <a:buFont typeface="Arial" panose="020B0604020202020204" pitchFamily="34" charset="0"/>
              <a:buNone/>
            </a:pPr>
            <a:endParaRPr lang="es-ES" dirty="0"/>
          </a:p>
          <a:p>
            <a:pPr marL="0" indent="0">
              <a:buFont typeface="Arial" panose="020B0604020202020204" pitchFamily="34" charset="0"/>
              <a:buNone/>
            </a:pPr>
            <a:endParaRPr lang="es-ES" dirty="0"/>
          </a:p>
          <a:p>
            <a:pPr marL="0" indent="0">
              <a:buFont typeface="Arial" panose="020B0604020202020204" pitchFamily="34" charset="0"/>
              <a:buNone/>
            </a:pPr>
            <a:r>
              <a:rPr lang="es-ES" sz="1200" b="0" i="0" kern="1200" dirty="0">
                <a:solidFill>
                  <a:schemeClr val="tx1"/>
                </a:solidFill>
                <a:effectLst/>
                <a:latin typeface="+mn-lt"/>
                <a:ea typeface="+mn-ea"/>
                <a:cs typeface="+mn-cs"/>
              </a:rPr>
              <a:t>Es importante destacar que cuando se realizan animaciones en la web, las fases de </a:t>
            </a:r>
            <a:r>
              <a:rPr lang="es-ES" sz="1200" b="0" i="0" kern="1200" dirty="0" err="1">
                <a:solidFill>
                  <a:schemeClr val="tx1"/>
                </a:solidFill>
                <a:effectLst/>
                <a:latin typeface="+mn-lt"/>
                <a:ea typeface="+mn-ea"/>
                <a:cs typeface="+mn-cs"/>
              </a:rPr>
              <a:t>layout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paint</a:t>
            </a:r>
            <a:r>
              <a:rPr lang="es-ES" sz="1200" b="0" i="0" kern="1200" dirty="0">
                <a:solidFill>
                  <a:schemeClr val="tx1"/>
                </a:solidFill>
                <a:effectLst/>
                <a:latin typeface="+mn-lt"/>
                <a:ea typeface="+mn-ea"/>
                <a:cs typeface="+mn-cs"/>
              </a:rPr>
              <a:t> y </a:t>
            </a:r>
            <a:r>
              <a:rPr lang="es-ES" sz="1200" b="0" i="0" kern="1200" dirty="0" err="1">
                <a:solidFill>
                  <a:schemeClr val="tx1"/>
                </a:solidFill>
                <a:effectLst/>
                <a:latin typeface="+mn-lt"/>
                <a:ea typeface="+mn-ea"/>
                <a:cs typeface="+mn-cs"/>
              </a:rPr>
              <a:t>composite</a:t>
            </a:r>
            <a:r>
              <a:rPr lang="es-ES" sz="1200" b="0" i="0" kern="1200" dirty="0">
                <a:solidFill>
                  <a:schemeClr val="tx1"/>
                </a:solidFill>
                <a:effectLst/>
                <a:latin typeface="+mn-lt"/>
                <a:ea typeface="+mn-ea"/>
                <a:cs typeface="+mn-cs"/>
              </a:rPr>
              <a:t> se vuelven a ejecutar, dado que supone un cambio en las propiedades y toman de referencia el valor inicial de estas. Sin embargo, no todos los navegadores realizan estos cambios pasando por las mismas fases.</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53</a:t>
            </a:fld>
            <a:endParaRPr lang="es-ES"/>
          </a:p>
        </p:txBody>
      </p:sp>
    </p:spTree>
    <p:extLst>
      <p:ext uri="{BB962C8B-B14F-4D97-AF65-F5344CB8AC3E}">
        <p14:creationId xmlns:p14="http://schemas.microsoft.com/office/powerpoint/2010/main" val="600501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desarrollador web Paul Lewis, realizó una investigación sobre este cambio de valores en las propiedades, ya que no todas son </a:t>
            </a:r>
            <a:r>
              <a:rPr lang="es-ES" sz="1200" b="0" i="0" kern="1200" dirty="0" err="1">
                <a:solidFill>
                  <a:schemeClr val="tx1"/>
                </a:solidFill>
                <a:effectLst/>
                <a:latin typeface="+mn-lt"/>
                <a:ea typeface="+mn-ea"/>
                <a:cs typeface="+mn-cs"/>
              </a:rPr>
              <a:t>animables</a:t>
            </a:r>
            <a:r>
              <a:rPr lang="es-ES" sz="1200" b="0" i="0" kern="1200" dirty="0">
                <a:solidFill>
                  <a:schemeClr val="tx1"/>
                </a:solidFill>
                <a:effectLst/>
                <a:latin typeface="+mn-lt"/>
                <a:ea typeface="+mn-ea"/>
                <a:cs typeface="+mn-cs"/>
              </a:rPr>
              <a:t> ni suponen el mismo coste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para el navegador. Creó un </a:t>
            </a:r>
            <a:r>
              <a:rPr lang="es-ES" sz="1200" b="0" i="0" u="sng" strike="noStrike" kern="1200" dirty="0">
                <a:solidFill>
                  <a:schemeClr val="tx1"/>
                </a:solidFill>
                <a:effectLst/>
                <a:latin typeface="+mn-lt"/>
                <a:ea typeface="+mn-ea"/>
                <a:cs typeface="+mn-cs"/>
                <a:hlinkClick r:id="rId3"/>
              </a:rPr>
              <a:t>proyecto</a:t>
            </a:r>
            <a:r>
              <a:rPr lang="es-ES" sz="1200" b="0" i="0" kern="1200" dirty="0">
                <a:solidFill>
                  <a:schemeClr val="tx1"/>
                </a:solidFill>
                <a:effectLst/>
                <a:latin typeface="+mn-lt"/>
                <a:ea typeface="+mn-ea"/>
                <a:cs typeface="+mn-cs"/>
              </a:rPr>
              <a:t> donde poder ver todas las propiedades CSS en los principales motores, para así tener en cuenta precisamente este impacto en el navegador.</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También redacto un </a:t>
            </a:r>
            <a:r>
              <a:rPr lang="es-ES" sz="1200" b="0" i="0" u="none" strike="noStrike" kern="1200" dirty="0">
                <a:solidFill>
                  <a:schemeClr val="tx1"/>
                </a:solidFill>
                <a:effectLst/>
                <a:latin typeface="+mn-lt"/>
                <a:ea typeface="+mn-ea"/>
                <a:cs typeface="+mn-cs"/>
                <a:hlinkClick r:id="rId4"/>
              </a:rPr>
              <a:t>articulo</a:t>
            </a:r>
            <a:r>
              <a:rPr lang="es-ES" sz="1200" b="0" i="0" kern="1200" dirty="0">
                <a:solidFill>
                  <a:schemeClr val="tx1"/>
                </a:solidFill>
                <a:effectLst/>
                <a:latin typeface="+mn-lt"/>
                <a:ea typeface="+mn-ea"/>
                <a:cs typeface="+mn-cs"/>
              </a:rPr>
              <a:t> de dicha iniciativa explicando su construcción.</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54</a:t>
            </a:fld>
            <a:endParaRPr lang="es-ES"/>
          </a:p>
        </p:txBody>
      </p:sp>
    </p:spTree>
    <p:extLst>
      <p:ext uri="{BB962C8B-B14F-4D97-AF65-F5344CB8AC3E}">
        <p14:creationId xmlns:p14="http://schemas.microsoft.com/office/powerpoint/2010/main" val="1749347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Anteriormente hablábamos de que los navegadores, en función de su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podía interpretar las propiedades CSS de manera distinta al resto. Es decir, existe la posibilidad de que un navegador no entienda una propiedad.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Utilizar las ultimas características de CSS, siempre ha sido un proceso largo y tedioso, donde los navegadores se van adaptando a las nuevas propuestas de la W3C</a:t>
            </a:r>
            <a:r>
              <a:rPr lang="es-ES" sz="1200" b="0" i="0" kern="1200" dirty="0">
                <a:solidFill>
                  <a:schemeClr val="tx1"/>
                </a:solidFill>
                <a:effectLst/>
                <a:latin typeface="+mn-lt"/>
                <a:ea typeface="+mn-ea"/>
                <a:cs typeface="+mn-cs"/>
              </a:rPr>
              <a:t>. El CSS como lenguaje es muy extenso, y su sintaxis </a:t>
            </a:r>
            <a:r>
              <a:rPr lang="es-ES" sz="1200" b="0" i="0" kern="1200" dirty="0" err="1">
                <a:solidFill>
                  <a:schemeClr val="tx1"/>
                </a:solidFill>
                <a:effectLst/>
                <a:latin typeface="+mn-lt"/>
                <a:ea typeface="+mn-ea"/>
                <a:cs typeface="+mn-cs"/>
              </a:rPr>
              <a:t>asi</a:t>
            </a:r>
            <a:r>
              <a:rPr lang="es-ES" sz="1200" b="0" i="0" kern="1200" dirty="0">
                <a:solidFill>
                  <a:schemeClr val="tx1"/>
                </a:solidFill>
                <a:effectLst/>
                <a:latin typeface="+mn-lt"/>
                <a:ea typeface="+mn-ea"/>
                <a:cs typeface="+mn-cs"/>
              </a:rPr>
              <a:t> como las casuísticas de cada una de las propiedades es muy complicado conocerlas todas. Por ello existen herramientas como </a:t>
            </a:r>
            <a:r>
              <a:rPr lang="es-ES" sz="1200" b="0" i="0" kern="1200" dirty="0" err="1">
                <a:solidFill>
                  <a:schemeClr val="tx1"/>
                </a:solidFill>
                <a:effectLst/>
                <a:latin typeface="+mn-lt"/>
                <a:ea typeface="+mn-ea"/>
                <a:cs typeface="+mn-cs"/>
              </a:rPr>
              <a:t>caniuse</a:t>
            </a:r>
            <a:r>
              <a:rPr lang="es-ES" sz="1200" b="0" i="0" kern="1200" dirty="0">
                <a:solidFill>
                  <a:schemeClr val="tx1"/>
                </a:solidFill>
                <a:effectLst/>
                <a:latin typeface="+mn-lt"/>
                <a:ea typeface="+mn-ea"/>
                <a:cs typeface="+mn-cs"/>
              </a:rPr>
              <a:t> que nos permite consultar la compatibilidad de las distintas versiones de los principales navegadores que existen actualmente.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resumidas cuentas, cuando un navegador no entiende una propiedades simplemente la ignora y pasa de largo.</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55</a:t>
            </a:fld>
            <a:endParaRPr lang="es-ES"/>
          </a:p>
        </p:txBody>
      </p:sp>
    </p:spTree>
    <p:extLst>
      <p:ext uri="{BB962C8B-B14F-4D97-AF65-F5344CB8AC3E}">
        <p14:creationId xmlns:p14="http://schemas.microsoft.com/office/powerpoint/2010/main" val="704416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56</a:t>
            </a:fld>
            <a:endParaRPr lang="es-ES"/>
          </a:p>
        </p:txBody>
      </p:sp>
    </p:spTree>
    <p:extLst>
      <p:ext uri="{BB962C8B-B14F-4D97-AF65-F5344CB8AC3E}">
        <p14:creationId xmlns:p14="http://schemas.microsoft.com/office/powerpoint/2010/main" val="1949052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Especificidad</a:t>
            </a:r>
            <a:r>
              <a:rPr lang="es-ES" sz="1200" b="0" i="0" kern="1200" dirty="0">
                <a:solidFill>
                  <a:schemeClr val="tx1"/>
                </a:solidFill>
                <a:effectLst/>
                <a:latin typeface="+mn-lt"/>
                <a:ea typeface="+mn-ea"/>
                <a:cs typeface="+mn-cs"/>
              </a:rPr>
              <a:t> es la manera mediante la cual los navegadores deciden qué valores de una propiedad CSS son más relevantes para un elemento y, por lo tanto, serán aplicados.</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Lo solemos ver cuando añadimos librerías externas por eso es importante comprender estos conceptos y tener una buena arquitectura.</a:t>
            </a: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La especificidad de una declaración se puede representar como cuatro valores separados por comas, que son:</a:t>
            </a:r>
          </a:p>
          <a:p>
            <a:pPr marL="628650" lvl="1" indent="-171450">
              <a:buFont typeface="Arial" panose="020B0604020202020204" pitchFamily="34" charset="0"/>
              <a:buChar char="•"/>
            </a:pPr>
            <a:r>
              <a:rPr lang="es-ES" sz="1200" b="0" i="0" kern="1200" dirty="0">
                <a:solidFill>
                  <a:schemeClr val="tx1"/>
                </a:solidFill>
                <a:effectLst/>
                <a:latin typeface="+mn-lt"/>
                <a:ea typeface="+mn-ea"/>
                <a:cs typeface="+mn-cs"/>
              </a:rPr>
              <a:t>Las etiquetas</a:t>
            </a:r>
            <a:r>
              <a:rPr lang="es-ES" sz="1200" b="0" i="0" kern="1200" baseline="0" dirty="0">
                <a:solidFill>
                  <a:schemeClr val="tx1"/>
                </a:solidFill>
                <a:effectLst/>
                <a:latin typeface="+mn-lt"/>
                <a:ea typeface="+mn-ea"/>
                <a:cs typeface="+mn-cs"/>
              </a:rPr>
              <a:t> valen 1</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Las clases valen 10</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Los ID 100</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Y los </a:t>
            </a:r>
            <a:r>
              <a:rPr lang="es-ES" sz="1200" b="0" i="0" kern="1200" baseline="0" dirty="0" err="1">
                <a:solidFill>
                  <a:schemeClr val="tx1"/>
                </a:solidFill>
                <a:effectLst/>
                <a:latin typeface="+mn-lt"/>
                <a:ea typeface="+mn-ea"/>
                <a:cs typeface="+mn-cs"/>
              </a:rPr>
              <a:t>style</a:t>
            </a:r>
            <a:r>
              <a:rPr lang="es-ES" sz="1200" b="0" i="0" kern="1200" baseline="0" dirty="0">
                <a:solidFill>
                  <a:schemeClr val="tx1"/>
                </a:solidFill>
                <a:effectLst/>
                <a:latin typeface="+mn-lt"/>
                <a:ea typeface="+mn-ea"/>
                <a:cs typeface="+mn-cs"/>
              </a:rPr>
              <a:t> 1000</a:t>
            </a:r>
          </a:p>
          <a:p>
            <a:pPr marL="171450" lvl="0" indent="-171450">
              <a:buFont typeface="Arial" panose="020B0604020202020204" pitchFamily="34" charset="0"/>
              <a:buChar char="•"/>
            </a:pPr>
            <a:r>
              <a:rPr lang="es-ES" sz="1200" b="0" i="0" kern="1200" baseline="0" dirty="0">
                <a:solidFill>
                  <a:schemeClr val="tx1"/>
                </a:solidFill>
                <a:effectLst/>
                <a:latin typeface="+mn-lt"/>
                <a:ea typeface="+mn-ea"/>
                <a:cs typeface="+mn-cs"/>
              </a:rPr>
              <a:t>La especificidad se calcula en el selector</a:t>
            </a:r>
          </a:p>
          <a:p>
            <a:pPr marL="171450" lvl="0" indent="-171450">
              <a:buFont typeface="Arial" panose="020B0604020202020204" pitchFamily="34" charset="0"/>
              <a:buChar char="•"/>
            </a:pPr>
            <a:r>
              <a:rPr lang="es-ES" sz="1200" b="0" i="0" kern="1200" baseline="0" dirty="0">
                <a:solidFill>
                  <a:schemeClr val="tx1"/>
                </a:solidFill>
                <a:effectLst/>
                <a:latin typeface="+mn-lt"/>
                <a:ea typeface="+mn-ea"/>
                <a:cs typeface="+mn-cs"/>
              </a:rPr>
              <a:t>Hacer un ejemplo de especificidad:</a:t>
            </a:r>
          </a:p>
          <a:p>
            <a:pPr marL="628650" lvl="1" indent="-171450">
              <a:buFont typeface="Arial" panose="020B0604020202020204" pitchFamily="34" charset="0"/>
              <a:buChar char="•"/>
            </a:pPr>
            <a:r>
              <a:rPr lang="es-ES" sz="1200" b="0" i="0" kern="1200" baseline="0" dirty="0" err="1">
                <a:solidFill>
                  <a:schemeClr val="tx1"/>
                </a:solidFill>
                <a:effectLst/>
                <a:latin typeface="+mn-lt"/>
                <a:ea typeface="+mn-ea"/>
                <a:cs typeface="+mn-cs"/>
              </a:rPr>
              <a:t>Body#main</a:t>
            </a:r>
            <a:r>
              <a:rPr lang="es-ES" sz="1200" b="0" i="0" kern="1200" baseline="0" dirty="0">
                <a:solidFill>
                  <a:schemeClr val="tx1"/>
                </a:solidFill>
                <a:effectLst/>
                <a:latin typeface="+mn-lt"/>
                <a:ea typeface="+mn-ea"/>
                <a:cs typeface="+mn-cs"/>
              </a:rPr>
              <a:t> .</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p</a:t>
            </a:r>
          </a:p>
          <a:p>
            <a:pPr marL="628650" lvl="1" indent="-171450">
              <a:buFont typeface="Arial" panose="020B0604020202020204" pitchFamily="34" charset="0"/>
              <a:buChar char="•"/>
            </a:pPr>
            <a:r>
              <a:rPr lang="es-ES" sz="1200" b="0" i="0" kern="1200" baseline="0" dirty="0">
                <a:solidFill>
                  <a:schemeClr val="tx1"/>
                </a:solidFill>
                <a:effectLst/>
                <a:latin typeface="+mn-lt"/>
                <a:ea typeface="+mn-ea"/>
                <a:cs typeface="+mn-cs"/>
              </a:rPr>
              <a:t>.</a:t>
            </a:r>
            <a:r>
              <a:rPr lang="es-ES" sz="1200" b="0" i="0" kern="1200" baseline="0" dirty="0" err="1">
                <a:solidFill>
                  <a:schemeClr val="tx1"/>
                </a:solidFill>
                <a:effectLst/>
                <a:latin typeface="+mn-lt"/>
                <a:ea typeface="+mn-ea"/>
                <a:cs typeface="+mn-cs"/>
              </a:rPr>
              <a:t>header</a:t>
            </a:r>
            <a:r>
              <a:rPr lang="es-ES" sz="1200" b="0" i="0" kern="1200" baseline="0" dirty="0">
                <a:solidFill>
                  <a:schemeClr val="tx1"/>
                </a:solidFill>
                <a:effectLst/>
                <a:latin typeface="+mn-lt"/>
                <a:ea typeface="+mn-ea"/>
                <a:cs typeface="+mn-cs"/>
              </a:rPr>
              <a:t> p</a:t>
            </a:r>
            <a:endParaRPr lang="es-ES" sz="1200" b="0" i="0" kern="1200" dirty="0">
              <a:solidFill>
                <a:schemeClr val="tx1"/>
              </a:solidFill>
              <a:effectLst/>
              <a:latin typeface="+mn-lt"/>
              <a:ea typeface="+mn-ea"/>
              <a:cs typeface="+mn-cs"/>
            </a:endParaRPr>
          </a:p>
          <a:p>
            <a:pPr marL="0" lvl="0" indent="0">
              <a:buFont typeface="+mj-lt"/>
              <a:buNone/>
            </a:pPr>
            <a:r>
              <a:rPr lang="es-ES" sz="1200" b="1" i="0" kern="1200" dirty="0">
                <a:solidFill>
                  <a:schemeClr val="tx1"/>
                </a:solidFill>
                <a:effectLst/>
                <a:latin typeface="+mn-lt"/>
                <a:ea typeface="+mn-ea"/>
                <a:cs typeface="+mn-cs"/>
              </a:rPr>
              <a:t>*Al</a:t>
            </a:r>
            <a:r>
              <a:rPr lang="es-ES" sz="1200" b="1" i="0" kern="1200" baseline="0" dirty="0">
                <a:solidFill>
                  <a:schemeClr val="tx1"/>
                </a:solidFill>
                <a:effectLst/>
                <a:latin typeface="+mn-lt"/>
                <a:ea typeface="+mn-ea"/>
                <a:cs typeface="+mn-cs"/>
              </a:rPr>
              <a:t> agregar un !</a:t>
            </a:r>
            <a:r>
              <a:rPr lang="es-ES" sz="1200" b="1" i="0" kern="1200" baseline="0" dirty="0" err="1">
                <a:solidFill>
                  <a:schemeClr val="tx1"/>
                </a:solidFill>
                <a:effectLst/>
                <a:latin typeface="+mn-lt"/>
                <a:ea typeface="+mn-ea"/>
                <a:cs typeface="+mn-cs"/>
              </a:rPr>
              <a:t>important</a:t>
            </a:r>
            <a:r>
              <a:rPr lang="es-ES" sz="1200" b="1" i="0" kern="1200" baseline="0" dirty="0">
                <a:solidFill>
                  <a:schemeClr val="tx1"/>
                </a:solidFill>
                <a:effectLst/>
                <a:latin typeface="+mn-lt"/>
                <a:ea typeface="+mn-ea"/>
                <a:cs typeface="+mn-cs"/>
              </a:rPr>
              <a:t> se genera un quinto grupo que prevalece por encima de cualquiera. MALA PRÁCTICA, a no ser que sea indispensable. </a:t>
            </a:r>
          </a:p>
          <a:p>
            <a:pPr marL="0" lvl="0" indent="0">
              <a:buFont typeface="+mj-lt"/>
              <a:buNone/>
            </a:pPr>
            <a:r>
              <a:rPr lang="es-ES" sz="1200" b="1" i="0" kern="1200" baseline="0" dirty="0">
                <a:solidFill>
                  <a:schemeClr val="tx1"/>
                </a:solidFill>
                <a:effectLst/>
                <a:latin typeface="+mn-lt"/>
                <a:ea typeface="+mn-ea"/>
                <a:cs typeface="+mn-cs"/>
              </a:rPr>
              <a:t>Ejemplo: sobrescribir estilos predeterminados de componentes de angular material*</a:t>
            </a: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r>
              <a:rPr lang="es-ES" sz="1200" b="1" i="0" kern="1200" baseline="0" dirty="0">
                <a:solidFill>
                  <a:schemeClr val="tx1"/>
                </a:solidFill>
                <a:effectLst/>
                <a:latin typeface="+mn-lt"/>
                <a:ea typeface="+mn-ea"/>
                <a:cs typeface="+mn-cs"/>
              </a:rPr>
              <a:t>https://</a:t>
            </a:r>
            <a:r>
              <a:rPr lang="es-ES" sz="1200" b="1" i="0" kern="1200" baseline="0" dirty="0" err="1">
                <a:solidFill>
                  <a:schemeClr val="tx1"/>
                </a:solidFill>
                <a:effectLst/>
                <a:latin typeface="+mn-lt"/>
                <a:ea typeface="+mn-ea"/>
                <a:cs typeface="+mn-cs"/>
              </a:rPr>
              <a:t>specificity.keegan.st</a:t>
            </a:r>
            <a:r>
              <a:rPr lang="es-ES" sz="1200" b="1" i="0" kern="1200" baseline="0" dirty="0">
                <a:solidFill>
                  <a:schemeClr val="tx1"/>
                </a:solidFill>
                <a:effectLst/>
                <a:latin typeface="+mn-lt"/>
                <a:ea typeface="+mn-ea"/>
                <a:cs typeface="+mn-cs"/>
              </a:rPr>
              <a:t>/</a:t>
            </a: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endParaRPr lang="es-ES" sz="1200" b="1" i="0" kern="1200" baseline="0" dirty="0">
              <a:solidFill>
                <a:schemeClr val="tx1"/>
              </a:solidFill>
              <a:effectLst/>
              <a:latin typeface="+mn-lt"/>
              <a:ea typeface="+mn-ea"/>
              <a:cs typeface="+mn-cs"/>
            </a:endParaRPr>
          </a:p>
          <a:p>
            <a:pPr marL="0" lvl="0" indent="0">
              <a:buFont typeface="+mj-lt"/>
              <a:buNone/>
            </a:pPr>
            <a:endParaRPr lang="es-ES" sz="1200" b="1"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57</a:t>
            </a:fld>
            <a:endParaRPr lang="es-ES"/>
          </a:p>
        </p:txBody>
      </p:sp>
    </p:spTree>
    <p:extLst>
      <p:ext uri="{BB962C8B-B14F-4D97-AF65-F5344CB8AC3E}">
        <p14:creationId xmlns:p14="http://schemas.microsoft.com/office/powerpoint/2010/main" val="4201678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Anteriormente hablábamos de que los navegadores, en función de su motor de </a:t>
            </a:r>
            <a:r>
              <a:rPr lang="es-ES" sz="1200" b="0" i="0" kern="1200" dirty="0" err="1">
                <a:solidFill>
                  <a:schemeClr val="tx1"/>
                </a:solidFill>
                <a:effectLst/>
                <a:latin typeface="+mn-lt"/>
                <a:ea typeface="+mn-ea"/>
                <a:cs typeface="+mn-cs"/>
              </a:rPr>
              <a:t>renderizado</a:t>
            </a:r>
            <a:r>
              <a:rPr lang="es-ES" sz="1200" b="0" i="0" kern="1200" dirty="0">
                <a:solidFill>
                  <a:schemeClr val="tx1"/>
                </a:solidFill>
                <a:effectLst/>
                <a:latin typeface="+mn-lt"/>
                <a:ea typeface="+mn-ea"/>
                <a:cs typeface="+mn-cs"/>
              </a:rPr>
              <a:t>, podía interpretar las propiedades CSS de manera distinta al resto. Es decir, existe la posibilidad de que un navegador no entienda una propiedad.</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Utilizar las ultimas características de CSS, siempre ha sido un proceso largo y tedioso, donde los navegadores se van adaptando a las nuevas propuestas de la W3C</a:t>
            </a:r>
            <a:r>
              <a:rPr lang="es-ES" sz="1200" b="0" i="0" kern="1200" dirty="0">
                <a:solidFill>
                  <a:schemeClr val="tx1"/>
                </a:solidFill>
                <a:effectLst/>
                <a:latin typeface="+mn-lt"/>
                <a:ea typeface="+mn-ea"/>
                <a:cs typeface="+mn-cs"/>
              </a:rPr>
              <a:t>. El CSS como lenguaje es muy extenso, y su sintaxis </a:t>
            </a:r>
            <a:r>
              <a:rPr lang="es-ES" sz="1200" b="0" i="0" kern="1200" dirty="0" err="1">
                <a:solidFill>
                  <a:schemeClr val="tx1"/>
                </a:solidFill>
                <a:effectLst/>
                <a:latin typeface="+mn-lt"/>
                <a:ea typeface="+mn-ea"/>
                <a:cs typeface="+mn-cs"/>
              </a:rPr>
              <a:t>asi</a:t>
            </a:r>
            <a:r>
              <a:rPr lang="es-ES" sz="1200" b="0" i="0" kern="1200" dirty="0">
                <a:solidFill>
                  <a:schemeClr val="tx1"/>
                </a:solidFill>
                <a:effectLst/>
                <a:latin typeface="+mn-lt"/>
                <a:ea typeface="+mn-ea"/>
                <a:cs typeface="+mn-cs"/>
              </a:rPr>
              <a:t> como las casuísticas de cada una de las propiedades es muy complicado conocerlas todas. Por ello existen herramientas como </a:t>
            </a:r>
            <a:r>
              <a:rPr lang="es-ES" sz="1200" b="0" i="0" kern="1200" dirty="0" err="1">
                <a:solidFill>
                  <a:schemeClr val="tx1"/>
                </a:solidFill>
                <a:effectLst/>
                <a:latin typeface="+mn-lt"/>
                <a:ea typeface="+mn-ea"/>
                <a:cs typeface="+mn-cs"/>
              </a:rPr>
              <a:t>caniuse</a:t>
            </a:r>
            <a:r>
              <a:rPr lang="es-ES" sz="1200" b="0" i="0" kern="1200" dirty="0">
                <a:solidFill>
                  <a:schemeClr val="tx1"/>
                </a:solidFill>
                <a:effectLst/>
                <a:latin typeface="+mn-lt"/>
                <a:ea typeface="+mn-ea"/>
                <a:cs typeface="+mn-cs"/>
              </a:rPr>
              <a:t> que nos permite consultar la compatibilidad de las distintas versiones de los principales navegadores que existen actualmente.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En resumidas cuentas, cuando un navegador no entiende una propiedades simplemente la ignora y pasa de largo.</a:t>
            </a:r>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58</a:t>
            </a:fld>
            <a:endParaRPr lang="es-ES"/>
          </a:p>
        </p:txBody>
      </p:sp>
    </p:spTree>
    <p:extLst>
      <p:ext uri="{BB962C8B-B14F-4D97-AF65-F5344CB8AC3E}">
        <p14:creationId xmlns:p14="http://schemas.microsoft.com/office/powerpoint/2010/main" val="929870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gran poder conlleva una gran responsabilidad</a:t>
            </a:r>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59</a:t>
            </a:fld>
            <a:endParaRPr lang="es-ES" dirty="0"/>
          </a:p>
        </p:txBody>
      </p:sp>
    </p:spTree>
    <p:extLst>
      <p:ext uri="{BB962C8B-B14F-4D97-AF65-F5344CB8AC3E}">
        <p14:creationId xmlns:p14="http://schemas.microsoft.com/office/powerpoint/2010/main" val="2590447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medio del encapsulamiento</a:t>
            </a:r>
          </a:p>
        </p:txBody>
      </p:sp>
      <p:sp>
        <p:nvSpPr>
          <p:cNvPr id="4" name="Marcador de número de diapositiva 3"/>
          <p:cNvSpPr>
            <a:spLocks noGrp="1"/>
          </p:cNvSpPr>
          <p:nvPr>
            <p:ph type="sldNum" sz="quarter" idx="5"/>
          </p:nvPr>
        </p:nvSpPr>
        <p:spPr/>
        <p:txBody>
          <a:bodyPr/>
          <a:lstStyle/>
          <a:p>
            <a:fld id="{4D856468-3B56-437D-8766-F3DCB404D175}" type="slidenum">
              <a:rPr lang="es-ES" smtClean="0"/>
              <a:t>60</a:t>
            </a:fld>
            <a:endParaRPr lang="es-ES"/>
          </a:p>
        </p:txBody>
      </p:sp>
    </p:spTree>
    <p:extLst>
      <p:ext uri="{BB962C8B-B14F-4D97-AF65-F5344CB8AC3E}">
        <p14:creationId xmlns:p14="http://schemas.microsoft.com/office/powerpoint/2010/main" val="3168737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61</a:t>
            </a:fld>
            <a:endParaRPr lang="es-ES"/>
          </a:p>
        </p:txBody>
      </p:sp>
    </p:spTree>
    <p:extLst>
      <p:ext uri="{BB962C8B-B14F-4D97-AF65-F5344CB8AC3E}">
        <p14:creationId xmlns:p14="http://schemas.microsoft.com/office/powerpoint/2010/main" val="252996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Esta consecuencia es probablemente una de las peores, dado que no aprovecharíamos el máximo potencial de cada persona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a:t>
            </a:fld>
            <a:endParaRPr lang="es-ES"/>
          </a:p>
        </p:txBody>
      </p:sp>
    </p:spTree>
    <p:extLst>
      <p:ext uri="{BB962C8B-B14F-4D97-AF65-F5344CB8AC3E}">
        <p14:creationId xmlns:p14="http://schemas.microsoft.com/office/powerpoint/2010/main" val="340161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62</a:t>
            </a:fld>
            <a:endParaRPr lang="es-ES"/>
          </a:p>
        </p:txBody>
      </p:sp>
    </p:spTree>
    <p:extLst>
      <p:ext uri="{BB962C8B-B14F-4D97-AF65-F5344CB8AC3E}">
        <p14:creationId xmlns:p14="http://schemas.microsoft.com/office/powerpoint/2010/main" val="1097989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63</a:t>
            </a:fld>
            <a:endParaRPr lang="es-ES"/>
          </a:p>
        </p:txBody>
      </p:sp>
    </p:spTree>
    <p:extLst>
      <p:ext uri="{BB962C8B-B14F-4D97-AF65-F5344CB8AC3E}">
        <p14:creationId xmlns:p14="http://schemas.microsoft.com/office/powerpoint/2010/main" val="772337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64</a:t>
            </a:fld>
            <a:endParaRPr lang="es-ES"/>
          </a:p>
        </p:txBody>
      </p:sp>
    </p:spTree>
    <p:extLst>
      <p:ext uri="{BB962C8B-B14F-4D97-AF65-F5344CB8AC3E}">
        <p14:creationId xmlns:p14="http://schemas.microsoft.com/office/powerpoint/2010/main" val="2720964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65</a:t>
            </a:fld>
            <a:endParaRPr lang="es-ES"/>
          </a:p>
        </p:txBody>
      </p:sp>
    </p:spTree>
    <p:extLst>
      <p:ext uri="{BB962C8B-B14F-4D97-AF65-F5344CB8AC3E}">
        <p14:creationId xmlns:p14="http://schemas.microsoft.com/office/powerpoint/2010/main" val="3613838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66</a:t>
            </a:fld>
            <a:endParaRPr lang="es-ES"/>
          </a:p>
        </p:txBody>
      </p:sp>
    </p:spTree>
    <p:extLst>
      <p:ext uri="{BB962C8B-B14F-4D97-AF65-F5344CB8AC3E}">
        <p14:creationId xmlns:p14="http://schemas.microsoft.com/office/powerpoint/2010/main" val="2772626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D856468-3B56-437D-8766-F3DCB404D175}" type="slidenum">
              <a:rPr lang="es-ES" smtClean="0"/>
              <a:t>67</a:t>
            </a:fld>
            <a:endParaRPr lang="es-ES"/>
          </a:p>
        </p:txBody>
      </p:sp>
    </p:spTree>
    <p:extLst>
      <p:ext uri="{BB962C8B-B14F-4D97-AF65-F5344CB8AC3E}">
        <p14:creationId xmlns:p14="http://schemas.microsoft.com/office/powerpoint/2010/main" val="3745860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70</a:t>
            </a:fld>
            <a:endParaRPr lang="es-ES" dirty="0"/>
          </a:p>
        </p:txBody>
      </p:sp>
    </p:spTree>
    <p:extLst>
      <p:ext uri="{BB962C8B-B14F-4D97-AF65-F5344CB8AC3E}">
        <p14:creationId xmlns:p14="http://schemas.microsoft.com/office/powerpoint/2010/main" val="1149359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web componentes o </a:t>
            </a:r>
            <a:r>
              <a:rPr lang="es-ES" dirty="0" err="1"/>
              <a:t>frameworks</a:t>
            </a:r>
            <a:r>
              <a:rPr lang="es-ES" dirty="0"/>
              <a:t> como angular donde podemos crear etiquetas </a:t>
            </a:r>
            <a:r>
              <a:rPr lang="es-ES" dirty="0" err="1"/>
              <a:t>html</a:t>
            </a:r>
            <a:r>
              <a:rPr lang="es-ES" dirty="0"/>
              <a:t> </a:t>
            </a:r>
            <a:r>
              <a:rPr lang="es-ES" dirty="0" err="1"/>
              <a:t>custom</a:t>
            </a:r>
            <a:r>
              <a:rPr lang="es-ES" dirty="0"/>
              <a:t>, a veces es necesario acceder a estas etiquetas. Para ello nos servimos de una serie de selectores</a:t>
            </a:r>
          </a:p>
        </p:txBody>
      </p:sp>
      <p:sp>
        <p:nvSpPr>
          <p:cNvPr id="4" name="Marcador de número de diapositiva 3"/>
          <p:cNvSpPr>
            <a:spLocks noGrp="1"/>
          </p:cNvSpPr>
          <p:nvPr>
            <p:ph type="sldNum" sz="quarter" idx="5"/>
          </p:nvPr>
        </p:nvSpPr>
        <p:spPr/>
        <p:txBody>
          <a:bodyPr/>
          <a:lstStyle/>
          <a:p>
            <a:fld id="{4D856468-3B56-437D-8766-F3DCB404D175}" type="slidenum">
              <a:rPr lang="es-ES" smtClean="0"/>
              <a:t>72</a:t>
            </a:fld>
            <a:endParaRPr lang="es-ES"/>
          </a:p>
        </p:txBody>
      </p:sp>
    </p:spTree>
    <p:extLst>
      <p:ext uri="{BB962C8B-B14F-4D97-AF65-F5344CB8AC3E}">
        <p14:creationId xmlns:p14="http://schemas.microsoft.com/office/powerpoint/2010/main" val="31705497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ejemplo le esta diciendo que cuando el blue-</a:t>
            </a:r>
            <a:r>
              <a:rPr lang="es-ES" dirty="0" err="1"/>
              <a:t>theme</a:t>
            </a:r>
            <a:r>
              <a:rPr lang="es-ES" dirty="0"/>
              <a:t>, el componente hijo le aplicas un </a:t>
            </a:r>
            <a:r>
              <a:rPr lang="es-ES" dirty="0" err="1"/>
              <a:t>background</a:t>
            </a:r>
            <a:r>
              <a:rPr lang="es-ES" dirty="0"/>
              <a:t>-color azul</a:t>
            </a:r>
          </a:p>
        </p:txBody>
      </p:sp>
      <p:sp>
        <p:nvSpPr>
          <p:cNvPr id="4" name="Marcador de número de diapositiva 3"/>
          <p:cNvSpPr>
            <a:spLocks noGrp="1"/>
          </p:cNvSpPr>
          <p:nvPr>
            <p:ph type="sldNum" sz="quarter" idx="5"/>
          </p:nvPr>
        </p:nvSpPr>
        <p:spPr/>
        <p:txBody>
          <a:bodyPr/>
          <a:lstStyle/>
          <a:p>
            <a:pPr>
              <a:defRPr/>
            </a:pPr>
            <a:fld id="{41E8F959-4A95-4B11-9E7F-7EC2178000CE}" type="slidenum">
              <a:rPr lang="es-ES" smtClean="0"/>
              <a:pPr>
                <a:defRPr/>
              </a:pPr>
              <a:t>73</a:t>
            </a:fld>
            <a:endParaRPr lang="es-ES" dirty="0"/>
          </a:p>
        </p:txBody>
      </p:sp>
    </p:spTree>
    <p:extLst>
      <p:ext uri="{BB962C8B-B14F-4D97-AF65-F5344CB8AC3E}">
        <p14:creationId xmlns:p14="http://schemas.microsoft.com/office/powerpoint/2010/main" val="3902270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76</a:t>
            </a:fld>
            <a:endParaRPr lang="es-ES"/>
          </a:p>
        </p:txBody>
      </p:sp>
    </p:spTree>
    <p:extLst>
      <p:ext uri="{BB962C8B-B14F-4D97-AF65-F5344CB8AC3E}">
        <p14:creationId xmlns:p14="http://schemas.microsoft.com/office/powerpoint/2010/main" val="285169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Sin un plan de acción no hay forma de detectar procesos innecesarios, además cada persona podría hacer las cosas en base a su entendimiento.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a:t>
            </a:fld>
            <a:endParaRPr lang="es-ES"/>
          </a:p>
        </p:txBody>
      </p:sp>
    </p:spTree>
    <p:extLst>
      <p:ext uri="{BB962C8B-B14F-4D97-AF65-F5344CB8AC3E}">
        <p14:creationId xmlns:p14="http://schemas.microsoft.com/office/powerpoint/2010/main" val="1916989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s-ES" sz="1200" b="0" i="0" kern="1200" baseline="0" dirty="0">
                <a:solidFill>
                  <a:schemeClr val="tx1"/>
                </a:solidFill>
                <a:effectLst/>
                <a:latin typeface="+mn-lt"/>
                <a:ea typeface="+mn-ea"/>
                <a:cs typeface="+mn-cs"/>
              </a:rPr>
              <a:t>En el inicio de un proyecto o funcionalidad podemos cometer el error de no analizar previamente lo que vamos a construir, esto puede provocar pasos en falsos y realizar modificaciones destinando tiempo que con este análisis previo nos lo podríamos haber evitado</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77</a:t>
            </a:fld>
            <a:endParaRPr lang="es-ES"/>
          </a:p>
        </p:txBody>
      </p:sp>
    </p:spTree>
    <p:extLst>
      <p:ext uri="{BB962C8B-B14F-4D97-AF65-F5344CB8AC3E}">
        <p14:creationId xmlns:p14="http://schemas.microsoft.com/office/powerpoint/2010/main" val="688517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dirty="0">
                <a:solidFill>
                  <a:schemeClr val="tx1"/>
                </a:solidFill>
                <a:effectLst/>
                <a:latin typeface="+mn-lt"/>
                <a:ea typeface="+mn-ea"/>
                <a:cs typeface="+mn-cs"/>
              </a:rPr>
              <a:t>UX (por sus siglas en inglés </a:t>
            </a:r>
            <a:r>
              <a:rPr lang="es-ES" sz="1200" b="0" i="0" kern="1200" dirty="0" err="1">
                <a:solidFill>
                  <a:schemeClr val="tx1"/>
                </a:solidFill>
                <a:effectLst/>
                <a:latin typeface="+mn-lt"/>
                <a:ea typeface="+mn-ea"/>
                <a:cs typeface="+mn-cs"/>
              </a:rPr>
              <a:t>User</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eXperience</a:t>
            </a:r>
            <a:r>
              <a:rPr lang="es-ES" sz="1200" b="0" i="0" kern="1200" dirty="0">
                <a:solidFill>
                  <a:schemeClr val="tx1"/>
                </a:solidFill>
                <a:effectLst/>
                <a:latin typeface="+mn-lt"/>
                <a:ea typeface="+mn-ea"/>
                <a:cs typeface="+mn-cs"/>
              </a:rPr>
              <a:t>) o en español Experiencia de Usuario, es aquello que una persona </a:t>
            </a:r>
            <a:r>
              <a:rPr lang="es-ES" sz="1200" b="1" i="0" kern="1200" dirty="0">
                <a:solidFill>
                  <a:schemeClr val="tx1"/>
                </a:solidFill>
                <a:effectLst/>
                <a:latin typeface="+mn-lt"/>
                <a:ea typeface="+mn-ea"/>
                <a:cs typeface="+mn-cs"/>
              </a:rPr>
              <a:t>percibe</a:t>
            </a:r>
            <a:r>
              <a:rPr lang="es-ES" sz="1200" b="0" i="0" kern="1200" dirty="0">
                <a:solidFill>
                  <a:schemeClr val="tx1"/>
                </a:solidFill>
                <a:effectLst/>
                <a:latin typeface="+mn-lt"/>
                <a:ea typeface="+mn-ea"/>
                <a:cs typeface="+mn-cs"/>
              </a:rPr>
              <a:t> al interactuar con un producto o servicio.</a:t>
            </a:r>
          </a:p>
          <a:p>
            <a:pPr marL="0" indent="0" fontAlgn="base">
              <a:buFontTx/>
              <a:buNone/>
            </a:pPr>
            <a:endParaRPr lang="es-ES" sz="1200" b="0" i="0" kern="1200" baseline="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Es muy común, que el término UX, se confunda con el de usabilidad o UI (	</a:t>
            </a:r>
            <a:r>
              <a:rPr lang="es-ES" sz="1200" b="0" i="0" kern="1200" dirty="0" err="1">
                <a:solidFill>
                  <a:schemeClr val="tx1"/>
                </a:solidFill>
                <a:effectLst/>
                <a:latin typeface="+mn-lt"/>
                <a:ea typeface="+mn-ea"/>
                <a:cs typeface="+mn-cs"/>
              </a:rPr>
              <a:t>User</a:t>
            </a:r>
            <a:r>
              <a:rPr lang="es-ES" sz="1200" b="0" i="0" kern="1200" dirty="0">
                <a:solidFill>
                  <a:schemeClr val="tx1"/>
                </a:solidFill>
                <a:effectLst/>
                <a:latin typeface="+mn-lt"/>
                <a:ea typeface="+mn-ea"/>
                <a:cs typeface="+mn-cs"/>
              </a:rPr>
              <a:t> Interface). </a:t>
            </a:r>
          </a:p>
          <a:p>
            <a:pPr fontAlgn="base"/>
            <a:endParaRPr lang="es-ES" sz="1200" b="0" i="0" kern="1200" dirty="0">
              <a:solidFill>
                <a:schemeClr val="tx1"/>
              </a:solidFill>
              <a:effectLst/>
              <a:latin typeface="+mn-lt"/>
              <a:ea typeface="+mn-ea"/>
              <a:cs typeface="+mn-cs"/>
            </a:endParaRPr>
          </a:p>
          <a:p>
            <a:pPr fontAlgn="base"/>
            <a:r>
              <a:rPr lang="es-ES" sz="1200" b="0" i="0" kern="1200" dirty="0">
                <a:solidFill>
                  <a:schemeClr val="tx1"/>
                </a:solidFill>
                <a:effectLst/>
                <a:latin typeface="+mn-lt"/>
                <a:ea typeface="+mn-ea"/>
                <a:cs typeface="+mn-cs"/>
              </a:rPr>
              <a:t>La diferencia reside en que La Usabilidad es un atributo de una buena experiencia de usuario y la UI o Interfaz del Usuario es con lo que se interactúa.</a:t>
            </a:r>
          </a:p>
          <a:p>
            <a:pPr marL="0" indent="0" fontAlgn="base">
              <a:buFontTx/>
              <a:buNone/>
            </a:pPr>
            <a:endParaRPr lang="es-ES" sz="1200" b="0" i="0" kern="1200" baseline="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78</a:t>
            </a:fld>
            <a:endParaRPr lang="es-ES"/>
          </a:p>
        </p:txBody>
      </p:sp>
    </p:spTree>
    <p:extLst>
      <p:ext uri="{BB962C8B-B14F-4D97-AF65-F5344CB8AC3E}">
        <p14:creationId xmlns:p14="http://schemas.microsoft.com/office/powerpoint/2010/main" val="4253216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1200" b="1" i="0" kern="1200" dirty="0">
                <a:solidFill>
                  <a:schemeClr val="tx1"/>
                </a:solidFill>
                <a:effectLst/>
                <a:latin typeface="+mn-lt"/>
                <a:ea typeface="+mn-ea"/>
                <a:cs typeface="+mn-cs"/>
              </a:rPr>
              <a:t>En TODOS los casos existe la UX, la diferencia es que podemos INFLUIR en crear una buena UX cuando planeamos para la experiencia óptima.</a:t>
            </a:r>
          </a:p>
          <a:p>
            <a:pPr fontAlgn="base"/>
            <a:endParaRPr lang="es-ES" sz="1200" b="1" i="0" kern="1200" dirty="0">
              <a:solidFill>
                <a:schemeClr val="tx1"/>
              </a:solidFill>
              <a:effectLst/>
              <a:latin typeface="+mn-lt"/>
              <a:ea typeface="+mn-ea"/>
              <a:cs typeface="+mn-cs"/>
            </a:endParaRPr>
          </a:p>
          <a:p>
            <a:pPr fontAlgn="base"/>
            <a:r>
              <a:rPr lang="es-ES" sz="1200" b="1" i="0" kern="1200" dirty="0">
                <a:solidFill>
                  <a:schemeClr val="tx1"/>
                </a:solidFill>
                <a:effectLst/>
                <a:latin typeface="+mn-lt"/>
                <a:ea typeface="+mn-ea"/>
                <a:cs typeface="+mn-cs"/>
              </a:rPr>
              <a:t>UI me permite comprar, Usabilidad me permite prevenir un error, UX es lo que percibo.</a:t>
            </a:r>
          </a:p>
          <a:p>
            <a:pPr fontAlgn="base"/>
            <a:endParaRPr lang="es-ES" sz="1200" b="1" i="0" kern="1200" dirty="0">
              <a:solidFill>
                <a:schemeClr val="tx1"/>
              </a:solidFill>
              <a:effectLst/>
              <a:latin typeface="+mn-lt"/>
              <a:ea typeface="+mn-ea"/>
              <a:cs typeface="+mn-cs"/>
            </a:endParaRPr>
          </a:p>
          <a:p>
            <a:pPr fontAlgn="base"/>
            <a:r>
              <a:rPr lang="es-ES" sz="1200" b="1" i="0" kern="1200" dirty="0">
                <a:solidFill>
                  <a:schemeClr val="tx1"/>
                </a:solidFill>
                <a:effectLst/>
                <a:latin typeface="+mn-lt"/>
                <a:ea typeface="+mn-ea"/>
                <a:cs typeface="+mn-cs"/>
              </a:rPr>
              <a:t>OJO: UX NO ES AGREGAR FUNCIONALIDAD, ES PONERSE EN LOS ZAPATOS DEL USUARIO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79</a:t>
            </a:fld>
            <a:endParaRPr lang="es-ES"/>
          </a:p>
        </p:txBody>
      </p:sp>
    </p:spTree>
    <p:extLst>
      <p:ext uri="{BB962C8B-B14F-4D97-AF65-F5344CB8AC3E}">
        <p14:creationId xmlns:p14="http://schemas.microsoft.com/office/powerpoint/2010/main" val="30431676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persona que realiza UX, es conocida como un UX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y como parte de sus responsabilidades está el de investigar qué es lo que las personas necesitan para cumplir sus objetivos y resolver sus dolores.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conseguir una buena UX se logra a través del diseño centrado en el humano,  el cual es el enfoque de conocer las necesidades de los usuarios y alinearlos a los objetivos del negocio tomando también en cuenta las limitaciones técnicas.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80</a:t>
            </a:fld>
            <a:endParaRPr lang="es-ES"/>
          </a:p>
        </p:txBody>
      </p:sp>
    </p:spTree>
    <p:extLst>
      <p:ext uri="{BB962C8B-B14F-4D97-AF65-F5344CB8AC3E}">
        <p14:creationId xmlns:p14="http://schemas.microsoft.com/office/powerpoint/2010/main" val="2182140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UI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se encarga de crear visualmente la interfaz del producto para que vaya acorde a la experiencia del usuario. Además, crea elementos interactivos y se preocupa de que se vean bien en todas las plataformas (móvil, tableta, web). Un UI </a:t>
            </a:r>
            <a:r>
              <a:rPr lang="es-ES" sz="1200" b="1" i="0" kern="1200" dirty="0" err="1">
                <a:solidFill>
                  <a:schemeClr val="tx1"/>
                </a:solidFill>
                <a:effectLst/>
                <a:latin typeface="+mn-lt"/>
                <a:ea typeface="+mn-ea"/>
                <a:cs typeface="+mn-cs"/>
              </a:rPr>
              <a:t>Designer</a:t>
            </a:r>
            <a:r>
              <a:rPr lang="es-ES" sz="1200" b="1" i="0" kern="1200" dirty="0">
                <a:solidFill>
                  <a:schemeClr val="tx1"/>
                </a:solidFill>
                <a:effectLst/>
                <a:latin typeface="+mn-lt"/>
                <a:ea typeface="+mn-ea"/>
                <a:cs typeface="+mn-cs"/>
              </a:rPr>
              <a:t> trabaja muy de la mano con el equipo de desarrollo o diseño de producto proporcionando guías de estilos y patrones de uso.</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81</a:t>
            </a:fld>
            <a:endParaRPr lang="es-ES"/>
          </a:p>
        </p:txBody>
      </p:sp>
    </p:spTree>
    <p:extLst>
      <p:ext uri="{BB962C8B-B14F-4D97-AF65-F5344CB8AC3E}">
        <p14:creationId xmlns:p14="http://schemas.microsoft.com/office/powerpoint/2010/main" val="5475540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Sketch,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adobe XD: Herramientas para generar la interfaz, </a:t>
            </a:r>
            <a:r>
              <a:rPr lang="es-ES" sz="1200" b="1" i="0" kern="1200" dirty="0" err="1">
                <a:solidFill>
                  <a:schemeClr val="tx1"/>
                </a:solidFill>
                <a:effectLst/>
                <a:latin typeface="+mn-lt"/>
                <a:ea typeface="+mn-ea"/>
                <a:cs typeface="+mn-cs"/>
              </a:rPr>
              <a:t>mockups</a:t>
            </a:r>
            <a:r>
              <a:rPr lang="es-ES" sz="1200" b="1" i="0" kern="1200" dirty="0">
                <a:solidFill>
                  <a:schemeClr val="tx1"/>
                </a:solidFill>
                <a:effectLst/>
                <a:latin typeface="+mn-lt"/>
                <a:ea typeface="+mn-ea"/>
                <a:cs typeface="+mn-cs"/>
              </a:rPr>
              <a:t> o </a:t>
            </a:r>
            <a:r>
              <a:rPr lang="es-ES" sz="1200" b="1" i="0" kern="1200" dirty="0" err="1">
                <a:solidFill>
                  <a:schemeClr val="tx1"/>
                </a:solidFill>
                <a:effectLst/>
                <a:latin typeface="+mn-lt"/>
                <a:ea typeface="+mn-ea"/>
                <a:cs typeface="+mn-cs"/>
              </a:rPr>
              <a:t>prototipado</a:t>
            </a:r>
            <a:r>
              <a:rPr lang="es-ES" sz="1200" b="1" i="0" kern="1200" dirty="0">
                <a:solidFill>
                  <a:schemeClr val="tx1"/>
                </a:solidFill>
                <a:effectLst/>
                <a:latin typeface="+mn-lt"/>
                <a:ea typeface="+mn-ea"/>
                <a:cs typeface="+mn-cs"/>
              </a:rPr>
              <a:t> de la aplicación</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Zeplin</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inivision</a:t>
            </a:r>
            <a:r>
              <a:rPr lang="es-ES" sz="1200" b="1" i="0" kern="1200" dirty="0">
                <a:solidFill>
                  <a:schemeClr val="tx1"/>
                </a:solidFill>
                <a:effectLst/>
                <a:latin typeface="+mn-lt"/>
                <a:ea typeface="+mn-ea"/>
                <a:cs typeface="+mn-cs"/>
              </a:rPr>
              <a:t>: Herramienta donde los diseñadores importan los diseños y se facilita al equipo de desarrollo. Actualmente nos podemos encontrar con que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cumple misma función ya que cuenta con una aplicación web donde podemos ver estos diseños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Zeplin</a:t>
            </a:r>
            <a:r>
              <a:rPr lang="es-ES" sz="1200" b="1" i="0" kern="1200" dirty="0">
                <a:solidFill>
                  <a:schemeClr val="tx1"/>
                </a:solidFill>
                <a:effectLst/>
                <a:latin typeface="+mn-lt"/>
                <a:ea typeface="+mn-ea"/>
                <a:cs typeface="+mn-cs"/>
              </a:rPr>
              <a:t>: https://</a:t>
            </a:r>
            <a:r>
              <a:rPr lang="es-ES" sz="1200" b="1" i="0" kern="1200" dirty="0" err="1">
                <a:solidFill>
                  <a:schemeClr val="tx1"/>
                </a:solidFill>
                <a:effectLst/>
                <a:latin typeface="+mn-lt"/>
                <a:ea typeface="+mn-ea"/>
                <a:cs typeface="+mn-cs"/>
              </a:rPr>
              <a:t>app.zeplin.io</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project</a:t>
            </a:r>
            <a:r>
              <a:rPr lang="es-ES" sz="1200" b="1" i="0" kern="1200" dirty="0">
                <a:solidFill>
                  <a:schemeClr val="tx1"/>
                </a:solidFill>
                <a:effectLst/>
                <a:latin typeface="+mn-lt"/>
                <a:ea typeface="+mn-ea"/>
                <a:cs typeface="+mn-cs"/>
              </a:rPr>
              <a:t>/5c7400ba7b229e40afc176ee</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err="1">
                <a:solidFill>
                  <a:schemeClr val="tx1"/>
                </a:solidFill>
                <a:effectLst/>
                <a:latin typeface="+mn-lt"/>
                <a:ea typeface="+mn-ea"/>
                <a:cs typeface="+mn-cs"/>
              </a:rPr>
              <a:t>Invision</a:t>
            </a:r>
            <a:r>
              <a:rPr lang="es-ES" sz="1200" b="1" i="0" kern="1200" dirty="0">
                <a:solidFill>
                  <a:schemeClr val="tx1"/>
                </a:solidFill>
                <a:effectLst/>
                <a:latin typeface="+mn-lt"/>
                <a:ea typeface="+mn-ea"/>
                <a:cs typeface="+mn-cs"/>
              </a:rPr>
              <a:t>: https://</a:t>
            </a:r>
            <a:r>
              <a:rPr lang="es-ES" sz="1200" b="1" i="0" kern="1200" dirty="0" err="1">
                <a:solidFill>
                  <a:schemeClr val="tx1"/>
                </a:solidFill>
                <a:effectLst/>
                <a:latin typeface="+mn-lt"/>
                <a:ea typeface="+mn-ea"/>
                <a:cs typeface="+mn-cs"/>
              </a:rPr>
              <a:t>projects.invisionapp.com</a:t>
            </a:r>
            <a:r>
              <a:rPr lang="es-ES" sz="1200" b="1" i="0" kern="1200" dirty="0">
                <a:solidFill>
                  <a:schemeClr val="tx1"/>
                </a:solidFill>
                <a:effectLst/>
                <a:latin typeface="+mn-lt"/>
                <a:ea typeface="+mn-ea"/>
                <a:cs typeface="+mn-cs"/>
              </a:rPr>
              <a:t>/d/</a:t>
            </a:r>
            <a:r>
              <a:rPr lang="es-ES" sz="1200" b="1" i="0" kern="1200" dirty="0" err="1">
                <a:solidFill>
                  <a:schemeClr val="tx1"/>
                </a:solidFill>
                <a:effectLst/>
                <a:latin typeface="+mn-lt"/>
                <a:ea typeface="+mn-ea"/>
                <a:cs typeface="+mn-cs"/>
              </a:rPr>
              <a:t>main</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projects</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prototypes</a:t>
            </a:r>
            <a:r>
              <a:rPr lang="es-ES" sz="1200" b="1" i="0" kern="1200" dirty="0">
                <a:solidFill>
                  <a:schemeClr val="tx1"/>
                </a:solidFill>
                <a:effectLst/>
                <a:latin typeface="+mn-lt"/>
                <a:ea typeface="+mn-ea"/>
                <a:cs typeface="+mn-cs"/>
              </a:rPr>
              <a:t>/19342397</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82</a:t>
            </a:fld>
            <a:endParaRPr lang="es-ES"/>
          </a:p>
        </p:txBody>
      </p:sp>
    </p:spTree>
    <p:extLst>
      <p:ext uri="{BB962C8B-B14F-4D97-AF65-F5344CB8AC3E}">
        <p14:creationId xmlns:p14="http://schemas.microsoft.com/office/powerpoint/2010/main" val="8086389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83</a:t>
            </a:fld>
            <a:endParaRPr lang="es-ES"/>
          </a:p>
        </p:txBody>
      </p:sp>
    </p:spTree>
    <p:extLst>
      <p:ext uri="{BB962C8B-B14F-4D97-AF65-F5344CB8AC3E}">
        <p14:creationId xmlns:p14="http://schemas.microsoft.com/office/powerpoint/2010/main" val="3182314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84</a:t>
            </a:fld>
            <a:endParaRPr lang="es-ES"/>
          </a:p>
        </p:txBody>
      </p:sp>
    </p:spTree>
    <p:extLst>
      <p:ext uri="{BB962C8B-B14F-4D97-AF65-F5344CB8AC3E}">
        <p14:creationId xmlns:p14="http://schemas.microsoft.com/office/powerpoint/2010/main" val="883658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Referentes para aprender </a:t>
            </a:r>
            <a:r>
              <a:rPr lang="es-ES" sz="1200" b="1" i="0" kern="1200" dirty="0" err="1">
                <a:solidFill>
                  <a:schemeClr val="tx1"/>
                </a:solidFill>
                <a:effectLst/>
                <a:latin typeface="+mn-lt"/>
                <a:ea typeface="+mn-ea"/>
                <a:cs typeface="+mn-cs"/>
              </a:rPr>
              <a:t>figma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85</a:t>
            </a:fld>
            <a:endParaRPr lang="es-ES"/>
          </a:p>
        </p:txBody>
      </p:sp>
    </p:spTree>
    <p:extLst>
      <p:ext uri="{BB962C8B-B14F-4D97-AF65-F5344CB8AC3E}">
        <p14:creationId xmlns:p14="http://schemas.microsoft.com/office/powerpoint/2010/main" val="30089512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Referentes para aprender </a:t>
            </a:r>
            <a:r>
              <a:rPr lang="es-ES" sz="1200" b="1" i="0" kern="1200" dirty="0" err="1">
                <a:solidFill>
                  <a:schemeClr val="tx1"/>
                </a:solidFill>
                <a:effectLst/>
                <a:latin typeface="+mn-lt"/>
                <a:ea typeface="+mn-ea"/>
                <a:cs typeface="+mn-cs"/>
              </a:rPr>
              <a:t>figma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86</a:t>
            </a:fld>
            <a:endParaRPr lang="es-ES"/>
          </a:p>
        </p:txBody>
      </p:sp>
    </p:spTree>
    <p:extLst>
      <p:ext uri="{BB962C8B-B14F-4D97-AF65-F5344CB8AC3E}">
        <p14:creationId xmlns:p14="http://schemas.microsoft.com/office/powerpoint/2010/main" val="111801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Toda proyecto tiene como finalidad llegar al final de la meta, además de entregarlo con la calidad que se espera.</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a:t>
            </a:fld>
            <a:endParaRPr lang="es-ES"/>
          </a:p>
        </p:txBody>
      </p:sp>
    </p:spTree>
    <p:extLst>
      <p:ext uri="{BB962C8B-B14F-4D97-AF65-F5344CB8AC3E}">
        <p14:creationId xmlns:p14="http://schemas.microsoft.com/office/powerpoint/2010/main" val="8962594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87</a:t>
            </a:fld>
            <a:endParaRPr lang="es-ES"/>
          </a:p>
        </p:txBody>
      </p:sp>
    </p:spTree>
    <p:extLst>
      <p:ext uri="{BB962C8B-B14F-4D97-AF65-F5344CB8AC3E}">
        <p14:creationId xmlns:p14="http://schemas.microsoft.com/office/powerpoint/2010/main" val="4098641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88</a:t>
            </a:fld>
            <a:endParaRPr lang="es-ES"/>
          </a:p>
        </p:txBody>
      </p:sp>
    </p:spTree>
    <p:extLst>
      <p:ext uri="{BB962C8B-B14F-4D97-AF65-F5344CB8AC3E}">
        <p14:creationId xmlns:p14="http://schemas.microsoft.com/office/powerpoint/2010/main" val="19143505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89</a:t>
            </a:fld>
            <a:endParaRPr lang="es-ES"/>
          </a:p>
        </p:txBody>
      </p:sp>
    </p:spTree>
    <p:extLst>
      <p:ext uri="{BB962C8B-B14F-4D97-AF65-F5344CB8AC3E}">
        <p14:creationId xmlns:p14="http://schemas.microsoft.com/office/powerpoint/2010/main" val="1844025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Control de versiones de pago: https://</a:t>
            </a:r>
            <a:r>
              <a:rPr lang="es-ES" sz="1200" b="1" i="0" kern="1200" dirty="0" err="1">
                <a:solidFill>
                  <a:schemeClr val="tx1"/>
                </a:solidFill>
                <a:effectLst/>
                <a:latin typeface="+mn-lt"/>
                <a:ea typeface="+mn-ea"/>
                <a:cs typeface="+mn-cs"/>
              </a:rPr>
              <a:t>help.figma.com</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hc</a:t>
            </a:r>
            <a:r>
              <a:rPr lang="es-ES" sz="1200" b="1" i="0" kern="1200" dirty="0">
                <a:solidFill>
                  <a:schemeClr val="tx1"/>
                </a:solidFill>
                <a:effectLst/>
                <a:latin typeface="+mn-lt"/>
                <a:ea typeface="+mn-ea"/>
                <a:cs typeface="+mn-cs"/>
              </a:rPr>
              <a:t>/en-</a:t>
            </a:r>
            <a:r>
              <a:rPr lang="es-ES" sz="1200" b="1" i="0" kern="1200" dirty="0" err="1">
                <a:solidFill>
                  <a:schemeClr val="tx1"/>
                </a:solidFill>
                <a:effectLst/>
                <a:latin typeface="+mn-lt"/>
                <a:ea typeface="+mn-ea"/>
                <a:cs typeface="+mn-cs"/>
              </a:rPr>
              <a:t>us</a:t>
            </a:r>
            <a:r>
              <a:rPr lang="es-ES" sz="1200" b="1" i="0" kern="1200" dirty="0">
                <a:solidFill>
                  <a:schemeClr val="tx1"/>
                </a:solidFill>
                <a:effectLst/>
                <a:latin typeface="+mn-lt"/>
                <a:ea typeface="+mn-ea"/>
                <a:cs typeface="+mn-cs"/>
              </a:rPr>
              <a:t>/</a:t>
            </a:r>
            <a:r>
              <a:rPr lang="es-ES" sz="1200" b="1" i="0" kern="1200" dirty="0" err="1">
                <a:solidFill>
                  <a:schemeClr val="tx1"/>
                </a:solidFill>
                <a:effectLst/>
                <a:latin typeface="+mn-lt"/>
                <a:ea typeface="+mn-ea"/>
                <a:cs typeface="+mn-cs"/>
              </a:rPr>
              <a:t>articles</a:t>
            </a:r>
            <a:r>
              <a:rPr lang="es-ES" sz="1200" b="1" i="0" kern="1200" dirty="0">
                <a:solidFill>
                  <a:schemeClr val="tx1"/>
                </a:solidFill>
                <a:effectLst/>
                <a:latin typeface="+mn-lt"/>
                <a:ea typeface="+mn-ea"/>
                <a:cs typeface="+mn-cs"/>
              </a:rPr>
              <a:t>/360038006754-View-a-file-s-version-history</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90</a:t>
            </a:fld>
            <a:endParaRPr lang="es-ES"/>
          </a:p>
        </p:txBody>
      </p:sp>
    </p:spTree>
    <p:extLst>
      <p:ext uri="{BB962C8B-B14F-4D97-AF65-F5344CB8AC3E}">
        <p14:creationId xmlns:p14="http://schemas.microsoft.com/office/powerpoint/2010/main" val="35460631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91</a:t>
            </a:fld>
            <a:endParaRPr lang="es-ES"/>
          </a:p>
        </p:txBody>
      </p:sp>
    </p:spTree>
    <p:extLst>
      <p:ext uri="{BB962C8B-B14F-4D97-AF65-F5344CB8AC3E}">
        <p14:creationId xmlns:p14="http://schemas.microsoft.com/office/powerpoint/2010/main" val="40153065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92</a:t>
            </a:fld>
            <a:endParaRPr lang="es-ES"/>
          </a:p>
        </p:txBody>
      </p:sp>
    </p:spTree>
    <p:extLst>
      <p:ext uri="{BB962C8B-B14F-4D97-AF65-F5344CB8AC3E}">
        <p14:creationId xmlns:p14="http://schemas.microsoft.com/office/powerpoint/2010/main" val="3848387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moverse por el </a:t>
            </a:r>
            <a:r>
              <a:rPr lang="es-ES" sz="1200" b="1" i="0" kern="1200" dirty="0" err="1">
                <a:solidFill>
                  <a:schemeClr val="tx1"/>
                </a:solidFill>
                <a:effectLst/>
                <a:latin typeface="+mn-lt"/>
                <a:ea typeface="+mn-ea"/>
                <a:cs typeface="+mn-cs"/>
              </a:rPr>
              <a:t>canvas</a:t>
            </a:r>
            <a:r>
              <a:rPr lang="es-ES" sz="1200" b="1" i="0" kern="1200" dirty="0">
                <a:solidFill>
                  <a:schemeClr val="tx1"/>
                </a:solidFill>
                <a:effectLst/>
                <a:latin typeface="+mn-lt"/>
                <a:ea typeface="+mn-ea"/>
                <a:cs typeface="+mn-cs"/>
              </a:rPr>
              <a:t> pulsar barra espaciadora + mouse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93</a:t>
            </a:fld>
            <a:endParaRPr lang="es-ES"/>
          </a:p>
        </p:txBody>
      </p:sp>
    </p:spTree>
    <p:extLst>
      <p:ext uri="{BB962C8B-B14F-4D97-AF65-F5344CB8AC3E}">
        <p14:creationId xmlns:p14="http://schemas.microsoft.com/office/powerpoint/2010/main" val="7502013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Para moverse por el </a:t>
            </a:r>
            <a:r>
              <a:rPr lang="es-ES" sz="1200" b="1" i="0" kern="1200" dirty="0" err="1">
                <a:solidFill>
                  <a:schemeClr val="tx1"/>
                </a:solidFill>
                <a:effectLst/>
                <a:latin typeface="+mn-lt"/>
                <a:ea typeface="+mn-ea"/>
                <a:cs typeface="+mn-cs"/>
              </a:rPr>
              <a:t>canvas</a:t>
            </a:r>
            <a:r>
              <a:rPr lang="es-ES" sz="1200" b="1" i="0" kern="1200" dirty="0">
                <a:solidFill>
                  <a:schemeClr val="tx1"/>
                </a:solidFill>
                <a:effectLst/>
                <a:latin typeface="+mn-lt"/>
                <a:ea typeface="+mn-ea"/>
                <a:cs typeface="+mn-cs"/>
              </a:rPr>
              <a:t> pulsar barra espaciadora + mouse</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94</a:t>
            </a:fld>
            <a:endParaRPr lang="es-ES"/>
          </a:p>
        </p:txBody>
      </p:sp>
    </p:spTree>
    <p:extLst>
      <p:ext uri="{BB962C8B-B14F-4D97-AF65-F5344CB8AC3E}">
        <p14:creationId xmlns:p14="http://schemas.microsoft.com/office/powerpoint/2010/main" val="4017440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Vista donde seleccionar distintas capas y paginas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95</a:t>
            </a:fld>
            <a:endParaRPr lang="es-ES"/>
          </a:p>
        </p:txBody>
      </p:sp>
    </p:spTree>
    <p:extLst>
      <p:ext uri="{BB962C8B-B14F-4D97-AF65-F5344CB8AC3E}">
        <p14:creationId xmlns:p14="http://schemas.microsoft.com/office/powerpoint/2010/main" val="18449288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96</a:t>
            </a:fld>
            <a:endParaRPr lang="es-ES"/>
          </a:p>
        </p:txBody>
      </p:sp>
    </p:spTree>
    <p:extLst>
      <p:ext uri="{BB962C8B-B14F-4D97-AF65-F5344CB8AC3E}">
        <p14:creationId xmlns:p14="http://schemas.microsoft.com/office/powerpoint/2010/main" val="142341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fontAlgn="base">
              <a:buFontTx/>
              <a:buNone/>
            </a:pPr>
            <a:r>
              <a:rPr lang="es-ES" sz="1200" b="0" i="0" kern="1200" baseline="0" dirty="0">
                <a:solidFill>
                  <a:schemeClr val="tx1"/>
                </a:solidFill>
                <a:effectLst/>
                <a:latin typeface="+mn-lt"/>
                <a:ea typeface="+mn-ea"/>
                <a:cs typeface="+mn-cs"/>
              </a:rPr>
              <a:t>Sin un plan de acción esta incertidumbre acaba derivando en caos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11</a:t>
            </a:fld>
            <a:endParaRPr lang="es-ES"/>
          </a:p>
        </p:txBody>
      </p:sp>
    </p:spTree>
    <p:extLst>
      <p:ext uri="{BB962C8B-B14F-4D97-AF65-F5344CB8AC3E}">
        <p14:creationId xmlns:p14="http://schemas.microsoft.com/office/powerpoint/2010/main" val="36122514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97</a:t>
            </a:fld>
            <a:endParaRPr lang="es-ES"/>
          </a:p>
        </p:txBody>
      </p:sp>
    </p:spTree>
    <p:extLst>
      <p:ext uri="{BB962C8B-B14F-4D97-AF65-F5344CB8AC3E}">
        <p14:creationId xmlns:p14="http://schemas.microsoft.com/office/powerpoint/2010/main" val="17878939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Las instancias son copias de componentes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98</a:t>
            </a:fld>
            <a:endParaRPr lang="es-ES"/>
          </a:p>
        </p:txBody>
      </p:sp>
    </p:spTree>
    <p:extLst>
      <p:ext uri="{BB962C8B-B14F-4D97-AF65-F5344CB8AC3E}">
        <p14:creationId xmlns:p14="http://schemas.microsoft.com/office/powerpoint/2010/main" val="16699370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Las instancias son copias de componentes</a:t>
            </a:r>
          </a:p>
          <a:p>
            <a:pPr marL="0" marR="0" indent="0" algn="l" defTabSz="914400" rtl="0" eaLnBrk="1" fontAlgn="base" latinLnBrk="0" hangingPunct="1">
              <a:lnSpc>
                <a:spcPct val="100000"/>
              </a:lnSpc>
              <a:spcBef>
                <a:spcPts val="0"/>
              </a:spcBef>
              <a:spcAft>
                <a:spcPts val="0"/>
              </a:spcAft>
              <a:buClrTx/>
              <a:buSzTx/>
              <a:buFontTx/>
              <a:buNone/>
              <a:tabLst/>
              <a:defRPr/>
            </a:pP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99</a:t>
            </a:fld>
            <a:endParaRPr lang="es-ES"/>
          </a:p>
        </p:txBody>
      </p:sp>
    </p:spTree>
    <p:extLst>
      <p:ext uri="{BB962C8B-B14F-4D97-AF65-F5344CB8AC3E}">
        <p14:creationId xmlns:p14="http://schemas.microsoft.com/office/powerpoint/2010/main" val="41993320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Serie de atajos de </a:t>
            </a:r>
            <a:r>
              <a:rPr lang="es-ES" sz="1200" b="1" i="0" kern="1200" dirty="0" err="1">
                <a:solidFill>
                  <a:schemeClr val="tx1"/>
                </a:solidFill>
                <a:effectLst/>
                <a:latin typeface="+mn-lt"/>
                <a:ea typeface="+mn-ea"/>
                <a:cs typeface="+mn-cs"/>
              </a:rPr>
              <a:t>figma</a:t>
            </a:r>
            <a:r>
              <a:rPr lang="es-ES" sz="1200" b="1" i="0" kern="1200" dirty="0">
                <a:solidFill>
                  <a:schemeClr val="tx1"/>
                </a:solidFill>
                <a:effectLst/>
                <a:latin typeface="+mn-lt"/>
                <a:ea typeface="+mn-ea"/>
                <a:cs typeface="+mn-cs"/>
              </a:rPr>
              <a:t> en documento </a:t>
            </a:r>
            <a:r>
              <a:rPr lang="es-ES" sz="1200" b="1" i="0" kern="1200" dirty="0" err="1">
                <a:solidFill>
                  <a:schemeClr val="tx1"/>
                </a:solidFill>
                <a:effectLst/>
                <a:latin typeface="+mn-lt"/>
                <a:ea typeface="+mn-ea"/>
                <a:cs typeface="+mn-cs"/>
              </a:rPr>
              <a:t>word</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100</a:t>
            </a:fld>
            <a:endParaRPr lang="es-ES"/>
          </a:p>
        </p:txBody>
      </p:sp>
    </p:spTree>
    <p:extLst>
      <p:ext uri="{BB962C8B-B14F-4D97-AF65-F5344CB8AC3E}">
        <p14:creationId xmlns:p14="http://schemas.microsoft.com/office/powerpoint/2010/main" val="32954645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a:t>
            </a:r>
            <a:r>
              <a:rPr lang="es-ES" sz="1200" b="1" i="0" kern="1200" dirty="0" err="1">
                <a:solidFill>
                  <a:schemeClr val="tx1"/>
                </a:solidFill>
                <a:effectLst/>
                <a:latin typeface="+mn-lt"/>
                <a:ea typeface="+mn-ea"/>
                <a:cs typeface="+mn-cs"/>
              </a:rPr>
              <a:t>rapida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101</a:t>
            </a:fld>
            <a:endParaRPr lang="es-ES"/>
          </a:p>
        </p:txBody>
      </p:sp>
    </p:spTree>
    <p:extLst>
      <p:ext uri="{BB962C8B-B14F-4D97-AF65-F5344CB8AC3E}">
        <p14:creationId xmlns:p14="http://schemas.microsoft.com/office/powerpoint/2010/main" val="20406387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a:t>
            </a:r>
            <a:r>
              <a:rPr lang="es-ES" sz="1200" b="1" i="0" kern="1200" dirty="0" err="1">
                <a:solidFill>
                  <a:schemeClr val="tx1"/>
                </a:solidFill>
                <a:effectLst/>
                <a:latin typeface="+mn-lt"/>
                <a:ea typeface="+mn-ea"/>
                <a:cs typeface="+mn-cs"/>
              </a:rPr>
              <a:t>rapida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102</a:t>
            </a:fld>
            <a:endParaRPr lang="es-ES"/>
          </a:p>
        </p:txBody>
      </p:sp>
    </p:spTree>
    <p:extLst>
      <p:ext uri="{BB962C8B-B14F-4D97-AF65-F5344CB8AC3E}">
        <p14:creationId xmlns:p14="http://schemas.microsoft.com/office/powerpoint/2010/main" val="28350530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a:t>
            </a:r>
            <a:r>
              <a:rPr lang="es-ES" sz="1200" b="1" i="0" kern="1200" dirty="0" err="1">
                <a:solidFill>
                  <a:schemeClr val="tx1"/>
                </a:solidFill>
                <a:effectLst/>
                <a:latin typeface="+mn-lt"/>
                <a:ea typeface="+mn-ea"/>
                <a:cs typeface="+mn-cs"/>
              </a:rPr>
              <a:t>rapida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103</a:t>
            </a:fld>
            <a:endParaRPr lang="es-ES"/>
          </a:p>
        </p:txBody>
      </p:sp>
    </p:spTree>
    <p:extLst>
      <p:ext uri="{BB962C8B-B14F-4D97-AF65-F5344CB8AC3E}">
        <p14:creationId xmlns:p14="http://schemas.microsoft.com/office/powerpoint/2010/main" val="38867544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Podemos definir distintos tipos de textos para asignarlos de manera </a:t>
            </a:r>
            <a:r>
              <a:rPr lang="es-ES" sz="1200" b="1" i="0" kern="1200" dirty="0" err="1">
                <a:solidFill>
                  <a:schemeClr val="tx1"/>
                </a:solidFill>
                <a:effectLst/>
                <a:latin typeface="+mn-lt"/>
                <a:ea typeface="+mn-ea"/>
                <a:cs typeface="+mn-cs"/>
              </a:rPr>
              <a:t>rapida</a:t>
            </a:r>
            <a:endParaRPr lang="es-ES" sz="1200" b="1"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104</a:t>
            </a:fld>
            <a:endParaRPr lang="es-ES"/>
          </a:p>
        </p:txBody>
      </p:sp>
    </p:spTree>
    <p:extLst>
      <p:ext uri="{BB962C8B-B14F-4D97-AF65-F5344CB8AC3E}">
        <p14:creationId xmlns:p14="http://schemas.microsoft.com/office/powerpoint/2010/main" val="42913585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comparativa en </a:t>
            </a:r>
            <a:r>
              <a:rPr lang="es-ES" sz="1200" b="1" i="0" kern="1200" dirty="0" err="1">
                <a:solidFill>
                  <a:schemeClr val="tx1"/>
                </a:solidFill>
                <a:effectLst/>
                <a:latin typeface="+mn-lt"/>
                <a:ea typeface="+mn-ea"/>
                <a:cs typeface="+mn-cs"/>
              </a:rPr>
              <a:t>css</a:t>
            </a:r>
            <a:r>
              <a:rPr lang="es-ES" sz="1200" b="1" i="0" kern="1200" dirty="0">
                <a:solidFill>
                  <a:schemeClr val="tx1"/>
                </a:solidFill>
                <a:effectLst/>
                <a:latin typeface="+mn-lt"/>
                <a:ea typeface="+mn-ea"/>
                <a:cs typeface="+mn-cs"/>
              </a:rPr>
              <a:t>, seria las posiciones absolutas y relativas.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105</a:t>
            </a:fld>
            <a:endParaRPr lang="es-ES"/>
          </a:p>
        </p:txBody>
      </p:sp>
    </p:spTree>
    <p:extLst>
      <p:ext uri="{BB962C8B-B14F-4D97-AF65-F5344CB8AC3E}">
        <p14:creationId xmlns:p14="http://schemas.microsoft.com/office/powerpoint/2010/main" val="15407072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La comparativa en </a:t>
            </a:r>
            <a:r>
              <a:rPr lang="es-ES" sz="1200" b="1" i="0" kern="1200" dirty="0" err="1">
                <a:solidFill>
                  <a:schemeClr val="tx1"/>
                </a:solidFill>
                <a:effectLst/>
                <a:latin typeface="+mn-lt"/>
                <a:ea typeface="+mn-ea"/>
                <a:cs typeface="+mn-cs"/>
              </a:rPr>
              <a:t>css</a:t>
            </a:r>
            <a:r>
              <a:rPr lang="es-ES" sz="1200" b="1" i="0" kern="1200" dirty="0">
                <a:solidFill>
                  <a:schemeClr val="tx1"/>
                </a:solidFill>
                <a:effectLst/>
                <a:latin typeface="+mn-lt"/>
                <a:ea typeface="+mn-ea"/>
                <a:cs typeface="+mn-cs"/>
              </a:rPr>
              <a:t>, seria las posiciones absolutas y relativas.</a:t>
            </a:r>
          </a:p>
        </p:txBody>
      </p:sp>
      <p:sp>
        <p:nvSpPr>
          <p:cNvPr id="4" name="Marcador de número de diapositiva 3"/>
          <p:cNvSpPr>
            <a:spLocks noGrp="1"/>
          </p:cNvSpPr>
          <p:nvPr>
            <p:ph type="sldNum" sz="quarter" idx="10"/>
          </p:nvPr>
        </p:nvSpPr>
        <p:spPr/>
        <p:txBody>
          <a:bodyPr/>
          <a:lstStyle/>
          <a:p>
            <a:fld id="{4D856468-3B56-437D-8766-F3DCB404D175}" type="slidenum">
              <a:rPr lang="es-ES" smtClean="0"/>
              <a:t>106</a:t>
            </a:fld>
            <a:endParaRPr lang="es-ES"/>
          </a:p>
        </p:txBody>
      </p:sp>
    </p:spTree>
    <p:extLst>
      <p:ext uri="{BB962C8B-B14F-4D97-AF65-F5344CB8AC3E}">
        <p14:creationId xmlns:p14="http://schemas.microsoft.com/office/powerpoint/2010/main" val="50621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0D12B9D3-514B-4904-92C4-66D856586AF6}" type="datetimeFigureOut">
              <a:rPr lang="es-ES" smtClean="0"/>
              <a:t>5/1/21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84988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5/1/21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893907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5/1/21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70061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D12B9D3-514B-4904-92C4-66D856586AF6}" type="datetimeFigureOut">
              <a:rPr lang="es-ES" smtClean="0"/>
              <a:t>5/1/21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689257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0D12B9D3-514B-4904-92C4-66D856586AF6}" type="datetimeFigureOut">
              <a:rPr lang="es-ES" smtClean="0"/>
              <a:t>5/1/21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888399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0D12B9D3-514B-4904-92C4-66D856586AF6}" type="datetimeFigureOut">
              <a:rPr lang="es-ES" smtClean="0"/>
              <a:t>5/1/21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034237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0D12B9D3-514B-4904-92C4-66D856586AF6}" type="datetimeFigureOut">
              <a:rPr lang="es-ES" smtClean="0"/>
              <a:t>5/1/21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213274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0D12B9D3-514B-4904-92C4-66D856586AF6}" type="datetimeFigureOut">
              <a:rPr lang="es-ES" smtClean="0"/>
              <a:t>5/1/21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75396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D12B9D3-514B-4904-92C4-66D856586AF6}" type="datetimeFigureOut">
              <a:rPr lang="es-ES" smtClean="0"/>
              <a:t>5/1/21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128344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D12B9D3-514B-4904-92C4-66D856586AF6}" type="datetimeFigureOut">
              <a:rPr lang="es-ES" smtClean="0"/>
              <a:t>5/1/21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301736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0D12B9D3-514B-4904-92C4-66D856586AF6}" type="datetimeFigureOut">
              <a:rPr lang="es-ES" smtClean="0"/>
              <a:t>5/1/21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96FDB00-D5D8-496F-8A86-E175B071149C}" type="slidenum">
              <a:rPr lang="es-ES" smtClean="0"/>
              <a:t>‹Nº›</a:t>
            </a:fld>
            <a:endParaRPr lang="es-ES"/>
          </a:p>
        </p:txBody>
      </p:sp>
    </p:spTree>
    <p:extLst>
      <p:ext uri="{BB962C8B-B14F-4D97-AF65-F5344CB8AC3E}">
        <p14:creationId xmlns:p14="http://schemas.microsoft.com/office/powerpoint/2010/main" val="70884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2B9D3-514B-4904-92C4-66D856586AF6}" type="datetimeFigureOut">
              <a:rPr lang="es-ES" smtClean="0"/>
              <a:t>5/1/21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6FDB00-D5D8-496F-8A86-E175B071149C}" type="slidenum">
              <a:rPr lang="es-ES" smtClean="0"/>
              <a:t>‹Nº›</a:t>
            </a:fld>
            <a:endParaRPr lang="es-ES"/>
          </a:p>
        </p:txBody>
      </p:sp>
    </p:spTree>
    <p:extLst>
      <p:ext uri="{BB962C8B-B14F-4D97-AF65-F5344CB8AC3E}">
        <p14:creationId xmlns:p14="http://schemas.microsoft.com/office/powerpoint/2010/main" val="93460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49.png"/><Relationship Id="rId5" Type="http://schemas.openxmlformats.org/officeDocument/2006/relationships/package" Target="../embeddings/Documento_de_Microsoft_Word.docx"/><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151.png"/><Relationship Id="rId4" Type="http://schemas.openxmlformats.org/officeDocument/2006/relationships/image" Target="../media/image150.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153.png"/><Relationship Id="rId4" Type="http://schemas.openxmlformats.org/officeDocument/2006/relationships/image" Target="../media/image15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155.png"/><Relationship Id="rId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65.gif"/></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hyperlink" Target="https://bezier.method.ac/" TargetMode="External"/><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73.gif"/><Relationship Id="rId5" Type="http://schemas.openxmlformats.org/officeDocument/2006/relationships/image" Target="../media/image172.png"/><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175.gif"/><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4.xml"/><Relationship Id="rId4" Type="http://schemas.openxmlformats.org/officeDocument/2006/relationships/image" Target="../media/image176.gif"/></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178.gif"/><Relationship Id="rId4" Type="http://schemas.openxmlformats.org/officeDocument/2006/relationships/image" Target="../media/image177.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81.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8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8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4.xml"/><Relationship Id="rId5" Type="http://schemas.openxmlformats.org/officeDocument/2006/relationships/image" Target="../media/image187.png"/><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88.gif"/></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89.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4.xml"/><Relationship Id="rId4" Type="http://schemas.openxmlformats.org/officeDocument/2006/relationships/image" Target="../media/image190.gif"/></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4.xml"/><Relationship Id="rId5" Type="http://schemas.openxmlformats.org/officeDocument/2006/relationships/hyperlink" Target="https://zpl.io/VQlw5gn" TargetMode="External"/><Relationship Id="rId4" Type="http://schemas.openxmlformats.org/officeDocument/2006/relationships/image" Target="../media/image191.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image" Target="../media/image194.png"/><Relationship Id="rId4" Type="http://schemas.openxmlformats.org/officeDocument/2006/relationships/image" Target="../media/image193.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4.xml"/><Relationship Id="rId5" Type="http://schemas.openxmlformats.org/officeDocument/2006/relationships/hyperlink" Target="https://amzn.github.io/style-dictionary" TargetMode="External"/><Relationship Id="rId4" Type="http://schemas.openxmlformats.org/officeDocument/2006/relationships/image" Target="../media/image197.jpe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4.xml"/><Relationship Id="rId5" Type="http://schemas.openxmlformats.org/officeDocument/2006/relationships/hyperlink" Target="https://www.figma.com/developers/api" TargetMode="External"/><Relationship Id="rId4" Type="http://schemas.openxmlformats.org/officeDocument/2006/relationships/image" Target="../media/image199.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hyperlink" Target="https://github.com/Jsamper92/Demo-DesignToken-figmaAPI"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0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github.com/Jsamper92"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linkedin.com/in/javiersamperarias/" TargetMode="External"/><Relationship Id="rId4" Type="http://schemas.openxmlformats.org/officeDocument/2006/relationships/image" Target="../media/image3.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hyperlink" Target="https://medium.com/u/52f676b44c62?source=post_page-----5562930ce89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1.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70.gif"/><Relationship Id="rId4" Type="http://schemas.openxmlformats.org/officeDocument/2006/relationships/image" Target="../media/image69.gif"/></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hyperlink" Target="https://codepen.io/jsamper92/pen/MWjrgXO?editors=0100" TargetMode="Externa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83.jpeg"/><Relationship Id="rId5" Type="http://schemas.openxmlformats.org/officeDocument/2006/relationships/image" Target="../media/image82.gif"/><Relationship Id="rId4" Type="http://schemas.openxmlformats.org/officeDocument/2006/relationships/hyperlink" Target="http://www.reddit.com/r/gifs/comments/1tlwky/cs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hyperlink" Target="https://aerotwist.com/blog/css-triggers/" TargetMode="External"/><Relationship Id="rId5" Type="http://schemas.openxmlformats.org/officeDocument/2006/relationships/hyperlink" Target="https://csstriggers.com/" TargetMode="Externa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hyperlink" Target="https://caniuse.com/" TargetMode="Externa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specificity.keegan.s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95.jpe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gif"/></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0.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120.jpeg"/><Relationship Id="rId4" Type="http://schemas.openxmlformats.org/officeDocument/2006/relationships/image" Target="../media/image119.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21.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2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23.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4.gif"/></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hyperlink" Target="https://www.figma.com/downloads/" TargetMode="External"/><Relationship Id="rId4" Type="http://schemas.openxmlformats.org/officeDocument/2006/relationships/image" Target="../media/image137.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7629" y="3612995"/>
            <a:ext cx="9720147" cy="989787"/>
          </a:xfrm>
        </p:spPr>
        <p:txBody>
          <a:bodyPr>
            <a:noAutofit/>
          </a:bodyPr>
          <a:lstStyle/>
          <a:p>
            <a:pPr algn="l"/>
            <a:r>
              <a:rPr lang="es-ES" sz="4800" dirty="0" err="1">
                <a:solidFill>
                  <a:srgbClr val="960F68"/>
                </a:solidFill>
              </a:rPr>
              <a:t>Analisis</a:t>
            </a:r>
            <a:r>
              <a:rPr lang="es-ES" sz="4800" dirty="0">
                <a:solidFill>
                  <a:srgbClr val="960F68"/>
                </a:solidFill>
              </a:rPr>
              <a:t> componentes visuales + </a:t>
            </a:r>
            <a:r>
              <a:rPr lang="es-ES" sz="4800" dirty="0" err="1">
                <a:solidFill>
                  <a:srgbClr val="960F68"/>
                </a:solidFill>
              </a:rPr>
              <a:t>figma</a:t>
            </a:r>
            <a:endParaRPr lang="es-ES" sz="4800" dirty="0">
              <a:solidFill>
                <a:srgbClr val="960F68"/>
              </a:solidFill>
            </a:endParaRPr>
          </a:p>
        </p:txBody>
      </p:sp>
      <p:sp>
        <p:nvSpPr>
          <p:cNvPr id="3" name="Subtítulo 2"/>
          <p:cNvSpPr>
            <a:spLocks noGrp="1"/>
          </p:cNvSpPr>
          <p:nvPr>
            <p:ph type="subTitle" idx="1"/>
          </p:nvPr>
        </p:nvSpPr>
        <p:spPr>
          <a:xfrm>
            <a:off x="-1" y="4814596"/>
            <a:ext cx="12192001" cy="2043404"/>
          </a:xfrm>
          <a:solidFill>
            <a:srgbClr val="960F68"/>
          </a:solidFill>
        </p:spPr>
        <p:txBody>
          <a:bodyPr/>
          <a:lstStyle/>
          <a:p>
            <a:pPr algn="l"/>
            <a:endParaRPr lang="es-ES" dirty="0"/>
          </a:p>
          <a:p>
            <a:pPr algn="l"/>
            <a:endParaRPr lang="es-ES" dirty="0"/>
          </a:p>
          <a:p>
            <a:pPr algn="l"/>
            <a:endParaRPr lang="es-ES" dirty="0"/>
          </a:p>
          <a:p>
            <a:pPr algn="l"/>
            <a:r>
              <a:rPr lang="es-ES" dirty="0"/>
              <a:t>	</a:t>
            </a:r>
            <a:r>
              <a:rPr lang="es-ES" sz="1800" dirty="0">
                <a:solidFill>
                  <a:schemeClr val="bg1"/>
                </a:solidFill>
                <a:latin typeface="Arial" panose="020B0604020202020204" pitchFamily="34" charset="0"/>
                <a:cs typeface="Arial" panose="020B0604020202020204" pitchFamily="34" charset="0"/>
              </a:rPr>
              <a:t>2020</a:t>
            </a:r>
            <a:endParaRPr lang="es-ES" dirty="0">
              <a:solidFill>
                <a:schemeClr val="bg1"/>
              </a:solidFill>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331265" y="314617"/>
            <a:ext cx="3143250" cy="2085975"/>
          </a:xfrm>
          <a:prstGeom prst="rect">
            <a:avLst/>
          </a:prstGeom>
        </p:spPr>
      </p:pic>
    </p:spTree>
    <p:extLst>
      <p:ext uri="{BB962C8B-B14F-4D97-AF65-F5344CB8AC3E}">
        <p14:creationId xmlns:p14="http://schemas.microsoft.com/office/powerpoint/2010/main" val="526482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Incumplimiento de metas</a:t>
            </a:r>
          </a:p>
          <a:p>
            <a:pPr marL="342900" indent="-342900">
              <a:buFont typeface="+mj-lt"/>
              <a:buAutoNum type="arabicPeriod"/>
            </a:pPr>
            <a:endParaRPr lang="es-ES" dirty="0"/>
          </a:p>
        </p:txBody>
      </p:sp>
      <p:pic>
        <p:nvPicPr>
          <p:cNvPr id="6146" name="Picture 2" descr="Life Fail GIF by MOODMAN">
            <a:extLst>
              <a:ext uri="{FF2B5EF4-FFF2-40B4-BE49-F238E27FC236}">
                <a16:creationId xmlns:a16="http://schemas.microsoft.com/office/drawing/2014/main" id="{E9E64E29-BD59-9445-AB5D-26D8D8DD2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363" y="1089501"/>
            <a:ext cx="4826000" cy="524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453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Acciones esenciales</a:t>
            </a:r>
          </a:p>
        </p:txBody>
      </p:sp>
      <p:pic>
        <p:nvPicPr>
          <p:cNvPr id="4" name="Imagen 3"/>
          <p:cNvPicPr>
            <a:picLocks noChangeAspect="1"/>
          </p:cNvPicPr>
          <p:nvPr/>
        </p:nvPicPr>
        <p:blipFill>
          <a:blip r:embed="rId4"/>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100</a:t>
            </a:fld>
            <a:endParaRPr lang="es-ES" dirty="0"/>
          </a:p>
        </p:txBody>
      </p:sp>
      <p:sp>
        <p:nvSpPr>
          <p:cNvPr id="7" name="CuadroTexto 6">
            <a:extLst>
              <a:ext uri="{FF2B5EF4-FFF2-40B4-BE49-F238E27FC236}">
                <a16:creationId xmlns:a16="http://schemas.microsoft.com/office/drawing/2014/main" id="{C83BB46A-CBC8-7E4C-B685-67D2292BD511}"/>
              </a:ext>
            </a:extLst>
          </p:cNvPr>
          <p:cNvSpPr txBox="1"/>
          <p:nvPr/>
        </p:nvSpPr>
        <p:spPr>
          <a:xfrm>
            <a:off x="1918741" y="1873769"/>
            <a:ext cx="7585023" cy="3539430"/>
          </a:xfrm>
          <a:prstGeom prst="rect">
            <a:avLst/>
          </a:prstGeom>
          <a:noFill/>
        </p:spPr>
        <p:txBody>
          <a:bodyPr wrap="square" rtlCol="0">
            <a:spAutoFit/>
          </a:bodyPr>
          <a:lstStyle/>
          <a:p>
            <a:pPr marL="285750" indent="-285750">
              <a:buFont typeface="Arial" panose="020B0604020202020204" pitchFamily="34" charset="0"/>
              <a:buChar char="•"/>
            </a:pPr>
            <a:r>
              <a:rPr lang="es-ES" sz="2800" dirty="0"/>
              <a:t>Habilitar regla: </a:t>
            </a:r>
            <a:r>
              <a:rPr lang="es-ES" sz="2800" dirty="0" err="1"/>
              <a:t>shift</a:t>
            </a:r>
            <a:r>
              <a:rPr lang="es-ES" sz="2800" dirty="0"/>
              <a:t> + R</a:t>
            </a:r>
          </a:p>
          <a:p>
            <a:pPr marL="285750" indent="-285750">
              <a:buFont typeface="Arial" panose="020B0604020202020204" pitchFamily="34" charset="0"/>
              <a:buChar char="•"/>
            </a:pPr>
            <a:r>
              <a:rPr lang="es-ES" sz="2800" dirty="0"/>
              <a:t>Mostrar/ocultar </a:t>
            </a:r>
            <a:r>
              <a:rPr lang="es-ES" sz="2800" dirty="0" err="1"/>
              <a:t>grid</a:t>
            </a:r>
            <a:r>
              <a:rPr lang="es-ES" sz="2800" dirty="0"/>
              <a:t> pixel: </a:t>
            </a:r>
            <a:r>
              <a:rPr lang="es-ES" sz="2800" dirty="0" err="1"/>
              <a:t>cmd</a:t>
            </a:r>
            <a:r>
              <a:rPr lang="es-ES" sz="2800" dirty="0"/>
              <a:t>/</a:t>
            </a:r>
            <a:r>
              <a:rPr lang="es-ES" sz="2800" dirty="0" err="1"/>
              <a:t>ctrl</a:t>
            </a:r>
            <a:r>
              <a:rPr lang="es-ES" sz="2800" dirty="0"/>
              <a:t> + ’</a:t>
            </a:r>
          </a:p>
          <a:p>
            <a:pPr marL="285750" indent="-285750">
              <a:buFont typeface="Arial" panose="020B0604020202020204" pitchFamily="34" charset="0"/>
              <a:buChar char="•"/>
            </a:pPr>
            <a:r>
              <a:rPr lang="es-ES" sz="2800" dirty="0"/>
              <a:t>Crear </a:t>
            </a:r>
            <a:r>
              <a:rPr lang="es-ES" sz="2800" dirty="0" err="1"/>
              <a:t>frame</a:t>
            </a:r>
            <a:r>
              <a:rPr lang="es-ES" sz="2800" dirty="0"/>
              <a:t>: </a:t>
            </a:r>
            <a:r>
              <a:rPr lang="es-ES" sz="2800" dirty="0" err="1"/>
              <a:t>fn</a:t>
            </a:r>
            <a:r>
              <a:rPr lang="es-ES" sz="2800" dirty="0"/>
              <a:t> + f</a:t>
            </a:r>
          </a:p>
          <a:p>
            <a:pPr marL="285750" indent="-285750">
              <a:buFont typeface="Arial" panose="020B0604020202020204" pitchFamily="34" charset="0"/>
              <a:buChar char="•"/>
            </a:pPr>
            <a:r>
              <a:rPr lang="es-ES" sz="2800" dirty="0"/>
              <a:t>Ajustar pixel al </a:t>
            </a:r>
            <a:r>
              <a:rPr lang="es-ES" sz="2800" dirty="0" err="1"/>
              <a:t>grid</a:t>
            </a:r>
            <a:r>
              <a:rPr lang="es-ES" sz="2800" dirty="0"/>
              <a:t>: </a:t>
            </a:r>
            <a:r>
              <a:rPr lang="es-ES" sz="2800" dirty="0" err="1"/>
              <a:t>shift</a:t>
            </a:r>
            <a:r>
              <a:rPr lang="es-ES" sz="2800" dirty="0"/>
              <a:t> + </a:t>
            </a:r>
            <a:r>
              <a:rPr lang="es-ES" sz="2800" dirty="0" err="1"/>
              <a:t>cmd</a:t>
            </a:r>
            <a:r>
              <a:rPr lang="es-ES" sz="2800" dirty="0"/>
              <a:t>/</a:t>
            </a:r>
            <a:r>
              <a:rPr lang="es-ES" sz="2800" dirty="0" err="1"/>
              <a:t>ctrl</a:t>
            </a:r>
            <a:r>
              <a:rPr lang="es-ES" sz="2800" dirty="0"/>
              <a:t> + ‘</a:t>
            </a:r>
          </a:p>
          <a:p>
            <a:pPr marL="285750" indent="-285750">
              <a:buFont typeface="Arial" panose="020B0604020202020204" pitchFamily="34" charset="0"/>
              <a:buChar char="•"/>
            </a:pPr>
            <a:r>
              <a:rPr lang="es-ES" sz="2800" dirty="0"/>
              <a:t>Comprobar distancias: </a:t>
            </a:r>
            <a:r>
              <a:rPr lang="es-ES" sz="2800" dirty="0" err="1"/>
              <a:t>alt</a:t>
            </a:r>
            <a:r>
              <a:rPr lang="es-ES" sz="2800" dirty="0"/>
              <a:t> + </a:t>
            </a:r>
            <a:r>
              <a:rPr lang="es-ES" sz="2800" dirty="0" err="1"/>
              <a:t>hover</a:t>
            </a:r>
            <a:r>
              <a:rPr lang="es-ES" sz="2800" dirty="0"/>
              <a:t> mouse</a:t>
            </a:r>
          </a:p>
          <a:p>
            <a:pPr marL="285750" indent="-285750">
              <a:buFont typeface="Arial" panose="020B0604020202020204" pitchFamily="34" charset="0"/>
              <a:buChar char="•"/>
            </a:pPr>
            <a:r>
              <a:rPr lang="es-ES" sz="2800" dirty="0"/>
              <a:t>Crear forma simétrica: </a:t>
            </a:r>
            <a:r>
              <a:rPr lang="es-ES" sz="2800" dirty="0" err="1"/>
              <a:t>shift</a:t>
            </a:r>
            <a:r>
              <a:rPr lang="es-ES" sz="2800" dirty="0"/>
              <a:t> + cursor</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endParaRPr lang="es-ES" sz="2800" dirty="0"/>
          </a:p>
        </p:txBody>
      </p:sp>
      <p:graphicFrame>
        <p:nvGraphicFramePr>
          <p:cNvPr id="9" name="Objeto 8">
            <a:extLst>
              <a:ext uri="{FF2B5EF4-FFF2-40B4-BE49-F238E27FC236}">
                <a16:creationId xmlns:a16="http://schemas.microsoft.com/office/drawing/2014/main" id="{4C27EBE6-9612-A341-9C62-CCDEE4BAB2ED}"/>
              </a:ext>
            </a:extLst>
          </p:cNvPr>
          <p:cNvGraphicFramePr>
            <a:graphicFrameLocks noChangeAspect="1"/>
          </p:cNvGraphicFramePr>
          <p:nvPr>
            <p:extLst>
              <p:ext uri="{D42A27DB-BD31-4B8C-83A1-F6EECF244321}">
                <p14:modId xmlns:p14="http://schemas.microsoft.com/office/powerpoint/2010/main" val="626703271"/>
              </p:ext>
            </p:extLst>
          </p:nvPr>
        </p:nvGraphicFramePr>
        <p:xfrm>
          <a:off x="8610600" y="2478228"/>
          <a:ext cx="2098807" cy="1325562"/>
        </p:xfrm>
        <a:graphic>
          <a:graphicData uri="http://schemas.openxmlformats.org/presentationml/2006/ole">
            <mc:AlternateContent xmlns:mc="http://schemas.openxmlformats.org/markup-compatibility/2006">
              <mc:Choice xmlns:v="urn:schemas-microsoft-com:vml" Requires="v">
                <p:oleObj spid="_x0000_s26637" name="Documento" showAsIcon="1" r:id="rId5" imgW="965200" imgH="609600" progId="Word.Document.12">
                  <p:embed/>
                </p:oleObj>
              </mc:Choice>
              <mc:Fallback>
                <p:oleObj name="Documento" showAsIcon="1" r:id="rId5" imgW="965200" imgH="609600" progId="Word.Document.12">
                  <p:embed/>
                  <p:pic>
                    <p:nvPicPr>
                      <p:cNvPr id="0" name=""/>
                      <p:cNvPicPr/>
                      <p:nvPr/>
                    </p:nvPicPr>
                    <p:blipFill>
                      <a:blip r:embed="rId6"/>
                      <a:stretch>
                        <a:fillRect/>
                      </a:stretch>
                    </p:blipFill>
                    <p:spPr>
                      <a:xfrm>
                        <a:off x="8610600" y="2478228"/>
                        <a:ext cx="2098807" cy="1325562"/>
                      </a:xfrm>
                      <a:prstGeom prst="rect">
                        <a:avLst/>
                      </a:prstGeom>
                    </p:spPr>
                  </p:pic>
                </p:oleObj>
              </mc:Fallback>
            </mc:AlternateContent>
          </a:graphicData>
        </a:graphic>
      </p:graphicFrame>
    </p:spTree>
    <p:extLst>
      <p:ext uri="{BB962C8B-B14F-4D97-AF65-F5344CB8AC3E}">
        <p14:creationId xmlns:p14="http://schemas.microsoft.com/office/powerpoint/2010/main" val="31971656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Tipografía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101</a:t>
            </a:fld>
            <a:endParaRPr lang="es-ES" dirty="0"/>
          </a:p>
        </p:txBody>
      </p:sp>
      <p:pic>
        <p:nvPicPr>
          <p:cNvPr id="8" name="Imagen 7" descr="Interfaz de usuario gráfica&#10;&#10;Descripción generada automáticamente">
            <a:extLst>
              <a:ext uri="{FF2B5EF4-FFF2-40B4-BE49-F238E27FC236}">
                <a16:creationId xmlns:a16="http://schemas.microsoft.com/office/drawing/2014/main" id="{650C8323-82C1-4D49-815B-8F57B030F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1068008"/>
            <a:ext cx="5220166" cy="3322521"/>
          </a:xfrm>
          <a:prstGeom prst="rect">
            <a:avLst/>
          </a:prstGeom>
        </p:spPr>
      </p:pic>
      <p:pic>
        <p:nvPicPr>
          <p:cNvPr id="12" name="Imagen 11">
            <a:extLst>
              <a:ext uri="{FF2B5EF4-FFF2-40B4-BE49-F238E27FC236}">
                <a16:creationId xmlns:a16="http://schemas.microsoft.com/office/drawing/2014/main" id="{6A36AB1A-C5E9-164F-8DB1-A59292AEA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6572" y="4128731"/>
            <a:ext cx="6389138" cy="2317560"/>
          </a:xfrm>
          <a:prstGeom prst="rect">
            <a:avLst/>
          </a:prstGeom>
        </p:spPr>
      </p:pic>
    </p:spTree>
    <p:extLst>
      <p:ext uri="{BB962C8B-B14F-4D97-AF65-F5344CB8AC3E}">
        <p14:creationId xmlns:p14="http://schemas.microsoft.com/office/powerpoint/2010/main" val="4832327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1</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102</a:t>
            </a:fld>
            <a:endParaRPr lang="es-ES" dirty="0"/>
          </a:p>
        </p:txBody>
      </p:sp>
      <p:sp>
        <p:nvSpPr>
          <p:cNvPr id="6" name="CuadroTexto 5">
            <a:extLst>
              <a:ext uri="{FF2B5EF4-FFF2-40B4-BE49-F238E27FC236}">
                <a16:creationId xmlns:a16="http://schemas.microsoft.com/office/drawing/2014/main" id="{25F3E47B-A498-0048-A373-AB34C3F70580}"/>
              </a:ext>
            </a:extLst>
          </p:cNvPr>
          <p:cNvSpPr txBox="1"/>
          <p:nvPr/>
        </p:nvSpPr>
        <p:spPr>
          <a:xfrm>
            <a:off x="462110" y="1678898"/>
            <a:ext cx="7735772" cy="369332"/>
          </a:xfrm>
          <a:prstGeom prst="rect">
            <a:avLst/>
          </a:prstGeom>
          <a:noFill/>
        </p:spPr>
        <p:txBody>
          <a:bodyPr wrap="none" rtlCol="0">
            <a:spAutoFit/>
          </a:bodyPr>
          <a:lstStyle/>
          <a:p>
            <a:r>
              <a:rPr lang="es-ES" dirty="0"/>
              <a:t>Crea un </a:t>
            </a:r>
            <a:r>
              <a:rPr lang="es-ES" dirty="0" err="1"/>
              <a:t>frame</a:t>
            </a:r>
            <a:r>
              <a:rPr lang="es-ES" dirty="0"/>
              <a:t> donde insertaremos una lista de encabezados y fuentes de textos</a:t>
            </a:r>
          </a:p>
        </p:txBody>
      </p:sp>
      <p:pic>
        <p:nvPicPr>
          <p:cNvPr id="9" name="Imagen 8" descr="Texto&#10;&#10;Descripción generada automáticamente con confianza media">
            <a:extLst>
              <a:ext uri="{FF2B5EF4-FFF2-40B4-BE49-F238E27FC236}">
                <a16:creationId xmlns:a16="http://schemas.microsoft.com/office/drawing/2014/main" id="{EEAC9B80-0746-9D4C-8455-33F52173F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911" y="2470728"/>
            <a:ext cx="3094330" cy="3429000"/>
          </a:xfrm>
          <a:prstGeom prst="rect">
            <a:avLst/>
          </a:prstGeom>
        </p:spPr>
      </p:pic>
      <p:pic>
        <p:nvPicPr>
          <p:cNvPr id="8" name="Imagen 7" descr="Tabla&#10;&#10;Descripción generada automáticamente con confianza media">
            <a:extLst>
              <a:ext uri="{FF2B5EF4-FFF2-40B4-BE49-F238E27FC236}">
                <a16:creationId xmlns:a16="http://schemas.microsoft.com/office/drawing/2014/main" id="{F19DC63C-9A96-DF44-A435-997F22012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6750" y="2946978"/>
            <a:ext cx="2273300" cy="2476500"/>
          </a:xfrm>
          <a:prstGeom prst="rect">
            <a:avLst/>
          </a:prstGeom>
        </p:spPr>
      </p:pic>
    </p:spTree>
    <p:extLst>
      <p:ext uri="{BB962C8B-B14F-4D97-AF65-F5344CB8AC3E}">
        <p14:creationId xmlns:p14="http://schemas.microsoft.com/office/powerpoint/2010/main" val="4054539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Colores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103</a:t>
            </a:fld>
            <a:endParaRPr lang="es-ES" dirty="0"/>
          </a:p>
        </p:txBody>
      </p:sp>
      <p:pic>
        <p:nvPicPr>
          <p:cNvPr id="7" name="Imagen 6" descr="Tabla&#10;&#10;Descripción generada automáticamente">
            <a:extLst>
              <a:ext uri="{FF2B5EF4-FFF2-40B4-BE49-F238E27FC236}">
                <a16:creationId xmlns:a16="http://schemas.microsoft.com/office/drawing/2014/main" id="{D8746712-D833-1D45-9732-0CC4AEB08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987" y="1663700"/>
            <a:ext cx="3086100" cy="3530600"/>
          </a:xfrm>
          <a:prstGeom prst="rect">
            <a:avLst/>
          </a:prstGeom>
        </p:spPr>
      </p:pic>
      <p:pic>
        <p:nvPicPr>
          <p:cNvPr id="13" name="Imagen 12" descr="Gráfico&#10;&#10;Descripción generada automáticamente con confianza baja">
            <a:extLst>
              <a:ext uri="{FF2B5EF4-FFF2-40B4-BE49-F238E27FC236}">
                <a16:creationId xmlns:a16="http://schemas.microsoft.com/office/drawing/2014/main" id="{C32D6A67-9516-1D45-A1E7-DDDE017E5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400" y="1606550"/>
            <a:ext cx="2692400" cy="3644900"/>
          </a:xfrm>
          <a:prstGeom prst="rect">
            <a:avLst/>
          </a:prstGeom>
        </p:spPr>
      </p:pic>
    </p:spTree>
    <p:extLst>
      <p:ext uri="{BB962C8B-B14F-4D97-AF65-F5344CB8AC3E}">
        <p14:creationId xmlns:p14="http://schemas.microsoft.com/office/powerpoint/2010/main" val="24806606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2</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104</a:t>
            </a:fld>
            <a:endParaRPr lang="es-ES" dirty="0"/>
          </a:p>
        </p:txBody>
      </p:sp>
      <p:sp>
        <p:nvSpPr>
          <p:cNvPr id="8" name="CuadroTexto 7">
            <a:extLst>
              <a:ext uri="{FF2B5EF4-FFF2-40B4-BE49-F238E27FC236}">
                <a16:creationId xmlns:a16="http://schemas.microsoft.com/office/drawing/2014/main" id="{1D906F22-3D11-4745-83FE-48915C002260}"/>
              </a:ext>
            </a:extLst>
          </p:cNvPr>
          <p:cNvSpPr txBox="1"/>
          <p:nvPr/>
        </p:nvSpPr>
        <p:spPr>
          <a:xfrm>
            <a:off x="462110" y="1678898"/>
            <a:ext cx="10675582" cy="646331"/>
          </a:xfrm>
          <a:prstGeom prst="rect">
            <a:avLst/>
          </a:prstGeom>
          <a:noFill/>
        </p:spPr>
        <p:txBody>
          <a:bodyPr wrap="square" rtlCol="0">
            <a:spAutoFit/>
          </a:bodyPr>
          <a:lstStyle/>
          <a:p>
            <a:r>
              <a:rPr lang="es-ES" dirty="0"/>
              <a:t>Crea un </a:t>
            </a:r>
            <a:r>
              <a:rPr lang="es-ES" dirty="0" err="1"/>
              <a:t>frame</a:t>
            </a:r>
            <a:r>
              <a:rPr lang="es-ES" dirty="0"/>
              <a:t> donde insertaremos nuestra paleta de colores, además deberás crear los estilos de colores de nuestra aplicación</a:t>
            </a:r>
          </a:p>
        </p:txBody>
      </p:sp>
      <p:pic>
        <p:nvPicPr>
          <p:cNvPr id="9" name="Imagen 8" descr="Cuadrado&#10;&#10;Descripción generada automáticamente con confianza baja">
            <a:extLst>
              <a:ext uri="{FF2B5EF4-FFF2-40B4-BE49-F238E27FC236}">
                <a16:creationId xmlns:a16="http://schemas.microsoft.com/office/drawing/2014/main" id="{22B2817F-752D-B446-B876-A80E45EED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897" y="2405922"/>
            <a:ext cx="3333455" cy="3725627"/>
          </a:xfrm>
          <a:prstGeom prst="rect">
            <a:avLst/>
          </a:prstGeom>
        </p:spPr>
      </p:pic>
      <p:pic>
        <p:nvPicPr>
          <p:cNvPr id="11" name="Imagen 10" descr="Gráfico&#10;&#10;Descripción generada automáticamente con confianza media">
            <a:extLst>
              <a:ext uri="{FF2B5EF4-FFF2-40B4-BE49-F238E27FC236}">
                <a16:creationId xmlns:a16="http://schemas.microsoft.com/office/drawing/2014/main" id="{DDE705C1-5832-2A4A-87EB-B7C59542E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000" y="2789185"/>
            <a:ext cx="2082800" cy="2959100"/>
          </a:xfrm>
          <a:prstGeom prst="rect">
            <a:avLst/>
          </a:prstGeom>
        </p:spPr>
      </p:pic>
    </p:spTree>
    <p:extLst>
      <p:ext uri="{BB962C8B-B14F-4D97-AF65-F5344CB8AC3E}">
        <p14:creationId xmlns:p14="http://schemas.microsoft.com/office/powerpoint/2010/main" val="1314785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Reglas, grupos y </a:t>
            </a:r>
            <a:r>
              <a:rPr lang="es-ES" dirty="0" err="1">
                <a:solidFill>
                  <a:srgbClr val="960F68"/>
                </a:solidFill>
              </a:rPr>
              <a:t>frames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105</a:t>
            </a:fld>
            <a:endParaRPr lang="es-ES" dirty="0"/>
          </a:p>
        </p:txBody>
      </p:sp>
      <p:pic>
        <p:nvPicPr>
          <p:cNvPr id="7" name="Imagen 6" descr="Diagrama&#10;&#10;Descripción generada automáticamente">
            <a:extLst>
              <a:ext uri="{FF2B5EF4-FFF2-40B4-BE49-F238E27FC236}">
                <a16:creationId xmlns:a16="http://schemas.microsoft.com/office/drawing/2014/main" id="{6E4A6FAB-22B2-9C44-ADDF-07B3A91DE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50" y="3258903"/>
            <a:ext cx="7632700" cy="2768600"/>
          </a:xfrm>
          <a:prstGeom prst="rect">
            <a:avLst/>
          </a:prstGeom>
        </p:spPr>
      </p:pic>
      <p:sp>
        <p:nvSpPr>
          <p:cNvPr id="10" name="CuadroTexto 9">
            <a:extLst>
              <a:ext uri="{FF2B5EF4-FFF2-40B4-BE49-F238E27FC236}">
                <a16:creationId xmlns:a16="http://schemas.microsoft.com/office/drawing/2014/main" id="{4C0A5D95-8F28-C348-AB9A-53C1DE4B5343}"/>
              </a:ext>
            </a:extLst>
          </p:cNvPr>
          <p:cNvSpPr txBox="1"/>
          <p:nvPr/>
        </p:nvSpPr>
        <p:spPr>
          <a:xfrm>
            <a:off x="418285" y="1691222"/>
            <a:ext cx="9748517" cy="646331"/>
          </a:xfrm>
          <a:prstGeom prst="rect">
            <a:avLst/>
          </a:prstGeom>
          <a:noFill/>
        </p:spPr>
        <p:txBody>
          <a:bodyPr wrap="square" rtlCol="0">
            <a:spAutoFit/>
          </a:bodyPr>
          <a:lstStyle/>
          <a:p>
            <a:r>
              <a:rPr lang="es-ES" dirty="0"/>
              <a:t>Las restricciones indican a </a:t>
            </a:r>
            <a:r>
              <a:rPr lang="es-ES" dirty="0" err="1"/>
              <a:t>figma</a:t>
            </a:r>
            <a:r>
              <a:rPr lang="es-ES" dirty="0"/>
              <a:t> como responder cuando un objeto cambia de tamaño. Por medio de esta herramienta podemos ver como se comportan ciertos elementos en diferentes dispositivos</a:t>
            </a:r>
          </a:p>
        </p:txBody>
      </p:sp>
    </p:spTree>
    <p:extLst>
      <p:ext uri="{BB962C8B-B14F-4D97-AF65-F5344CB8AC3E}">
        <p14:creationId xmlns:p14="http://schemas.microsoft.com/office/powerpoint/2010/main" val="3578158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0" y="178457"/>
            <a:ext cx="10515600" cy="1325563"/>
          </a:xfrm>
        </p:spPr>
        <p:txBody>
          <a:bodyPr/>
          <a:lstStyle/>
          <a:p>
            <a:r>
              <a:rPr lang="es-ES" dirty="0">
                <a:solidFill>
                  <a:srgbClr val="960F68"/>
                </a:solidFill>
              </a:rPr>
              <a:t>Figma – </a:t>
            </a:r>
            <a:r>
              <a:rPr lang="es-ES" dirty="0" err="1">
                <a:solidFill>
                  <a:srgbClr val="960F68"/>
                </a:solidFill>
              </a:rPr>
              <a:t>Constraints</a:t>
            </a:r>
            <a:r>
              <a:rPr lang="es-ES" dirty="0">
                <a:solidFill>
                  <a:srgbClr val="960F68"/>
                </a:solidFill>
              </a:rPr>
              <a:t> horizontales y verticales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106</a:t>
            </a:fld>
            <a:endParaRPr lang="es-ES" dirty="0"/>
          </a:p>
        </p:txBody>
      </p:sp>
      <p:sp>
        <p:nvSpPr>
          <p:cNvPr id="10" name="CuadroTexto 9">
            <a:extLst>
              <a:ext uri="{FF2B5EF4-FFF2-40B4-BE49-F238E27FC236}">
                <a16:creationId xmlns:a16="http://schemas.microsoft.com/office/drawing/2014/main" id="{4C0A5D95-8F28-C348-AB9A-53C1DE4B5343}"/>
              </a:ext>
            </a:extLst>
          </p:cNvPr>
          <p:cNvSpPr txBox="1"/>
          <p:nvPr/>
        </p:nvSpPr>
        <p:spPr>
          <a:xfrm>
            <a:off x="2229051" y="2289502"/>
            <a:ext cx="2534777" cy="369332"/>
          </a:xfrm>
          <a:prstGeom prst="rect">
            <a:avLst/>
          </a:prstGeom>
          <a:noFill/>
        </p:spPr>
        <p:txBody>
          <a:bodyPr wrap="square" rtlCol="0">
            <a:spAutoFit/>
          </a:bodyPr>
          <a:lstStyle/>
          <a:p>
            <a:r>
              <a:rPr lang="es-ES" dirty="0" err="1"/>
              <a:t>Constraints</a:t>
            </a:r>
            <a:r>
              <a:rPr lang="es-ES" dirty="0"/>
              <a:t> Horizontales</a:t>
            </a:r>
          </a:p>
        </p:txBody>
      </p:sp>
      <p:pic>
        <p:nvPicPr>
          <p:cNvPr id="8" name="Imagen 7" descr="Interfaz de usuario gráfica, Aplicación&#10;&#10;Descripción generada automáticamente">
            <a:extLst>
              <a:ext uri="{FF2B5EF4-FFF2-40B4-BE49-F238E27FC236}">
                <a16:creationId xmlns:a16="http://schemas.microsoft.com/office/drawing/2014/main" id="{123949C9-151F-474E-B0B8-15E62526A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2788671"/>
            <a:ext cx="6068660" cy="2378107"/>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228B6621-0DF7-4240-96D3-24B52108B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621" y="2788671"/>
            <a:ext cx="3914769" cy="2509716"/>
          </a:xfrm>
          <a:prstGeom prst="rect">
            <a:avLst/>
          </a:prstGeom>
        </p:spPr>
      </p:pic>
      <p:sp>
        <p:nvSpPr>
          <p:cNvPr id="12" name="CuadroTexto 11">
            <a:extLst>
              <a:ext uri="{FF2B5EF4-FFF2-40B4-BE49-F238E27FC236}">
                <a16:creationId xmlns:a16="http://schemas.microsoft.com/office/drawing/2014/main" id="{50E00B98-D33F-2D41-B125-16DC2D867F01}"/>
              </a:ext>
            </a:extLst>
          </p:cNvPr>
          <p:cNvSpPr txBox="1"/>
          <p:nvPr/>
        </p:nvSpPr>
        <p:spPr>
          <a:xfrm>
            <a:off x="7508616" y="2289502"/>
            <a:ext cx="2534777" cy="369332"/>
          </a:xfrm>
          <a:prstGeom prst="rect">
            <a:avLst/>
          </a:prstGeom>
          <a:noFill/>
        </p:spPr>
        <p:txBody>
          <a:bodyPr wrap="square" rtlCol="0">
            <a:spAutoFit/>
          </a:bodyPr>
          <a:lstStyle/>
          <a:p>
            <a:r>
              <a:rPr lang="es-ES" dirty="0" err="1"/>
              <a:t>Constraints</a:t>
            </a:r>
            <a:r>
              <a:rPr lang="es-ES" dirty="0"/>
              <a:t> Verticales</a:t>
            </a:r>
          </a:p>
        </p:txBody>
      </p:sp>
    </p:spTree>
    <p:extLst>
      <p:ext uri="{BB962C8B-B14F-4D97-AF65-F5344CB8AC3E}">
        <p14:creationId xmlns:p14="http://schemas.microsoft.com/office/powerpoint/2010/main" val="3603346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Frames</a:t>
            </a:r>
            <a:r>
              <a:rPr lang="es-ES" dirty="0">
                <a:solidFill>
                  <a:srgbClr val="960F68"/>
                </a:solidFill>
              </a:rPr>
              <a:t> y grupos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107</a:t>
            </a:fld>
            <a:endParaRPr lang="es-ES" dirty="0"/>
          </a:p>
        </p:txBody>
      </p:sp>
      <p:pic>
        <p:nvPicPr>
          <p:cNvPr id="8" name="Imagen 7" descr="Interfaz de usuario gráfica, Texto, Aplicación&#10;&#10;Descripción generada automáticamente">
            <a:extLst>
              <a:ext uri="{FF2B5EF4-FFF2-40B4-BE49-F238E27FC236}">
                <a16:creationId xmlns:a16="http://schemas.microsoft.com/office/drawing/2014/main" id="{AE5B968F-5FB1-CB46-AB9F-FC1D7F16D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10" y="3912432"/>
            <a:ext cx="4388990" cy="2177009"/>
          </a:xfrm>
          <a:prstGeom prst="rect">
            <a:avLst/>
          </a:prstGeom>
        </p:spPr>
      </p:pic>
      <p:pic>
        <p:nvPicPr>
          <p:cNvPr id="11" name="Imagen 10" descr="Interfaz de usuario gráfica, Texto, Aplicación, Correo electrónico&#10;&#10;Descripción generada automáticamente">
            <a:extLst>
              <a:ext uri="{FF2B5EF4-FFF2-40B4-BE49-F238E27FC236}">
                <a16:creationId xmlns:a16="http://schemas.microsoft.com/office/drawing/2014/main" id="{362140A6-8910-D84C-8938-04F5AE6E7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475" y="1523331"/>
            <a:ext cx="5302250" cy="2882900"/>
          </a:xfrm>
          <a:prstGeom prst="rect">
            <a:avLst/>
          </a:prstGeom>
        </p:spPr>
      </p:pic>
    </p:spTree>
    <p:extLst>
      <p:ext uri="{BB962C8B-B14F-4D97-AF65-F5344CB8AC3E}">
        <p14:creationId xmlns:p14="http://schemas.microsoft.com/office/powerpoint/2010/main" val="634209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Grid</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108</a:t>
            </a:fld>
            <a:endParaRPr lang="es-ES" dirty="0"/>
          </a:p>
        </p:txBody>
      </p:sp>
      <p:pic>
        <p:nvPicPr>
          <p:cNvPr id="7" name="Imagen 6" descr="Patrón de fondo&#10;&#10;Descripción generada automáticamente con confianza media">
            <a:extLst>
              <a:ext uri="{FF2B5EF4-FFF2-40B4-BE49-F238E27FC236}">
                <a16:creationId xmlns:a16="http://schemas.microsoft.com/office/drawing/2014/main" id="{860EBCF6-9CB3-FD4A-B8D4-522F61C60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977" y="1658541"/>
            <a:ext cx="8004748" cy="4455473"/>
          </a:xfrm>
          <a:prstGeom prst="rect">
            <a:avLst/>
          </a:prstGeom>
        </p:spPr>
      </p:pic>
    </p:spTree>
    <p:extLst>
      <p:ext uri="{BB962C8B-B14F-4D97-AF65-F5344CB8AC3E}">
        <p14:creationId xmlns:p14="http://schemas.microsoft.com/office/powerpoint/2010/main" val="29922152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3</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109</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093039"/>
            <a:ext cx="10274508" cy="646331"/>
          </a:xfrm>
          <a:prstGeom prst="rect">
            <a:avLst/>
          </a:prstGeom>
          <a:noFill/>
        </p:spPr>
        <p:txBody>
          <a:bodyPr wrap="square" rtlCol="0">
            <a:spAutoFit/>
          </a:bodyPr>
          <a:lstStyle/>
          <a:p>
            <a:r>
              <a:rPr lang="es-ES" dirty="0"/>
              <a:t>Crea un </a:t>
            </a:r>
            <a:r>
              <a:rPr lang="es-ES" dirty="0" err="1"/>
              <a:t>frame</a:t>
            </a:r>
            <a:r>
              <a:rPr lang="es-ES" dirty="0"/>
              <a:t> llamado </a:t>
            </a:r>
            <a:r>
              <a:rPr lang="es-ES" dirty="0" err="1"/>
              <a:t>grid</a:t>
            </a:r>
            <a:r>
              <a:rPr lang="es-ES" dirty="0"/>
              <a:t> en nuestro </a:t>
            </a:r>
            <a:r>
              <a:rPr lang="es-ES" dirty="0" err="1"/>
              <a:t>design</a:t>
            </a:r>
            <a:r>
              <a:rPr lang="es-ES" dirty="0"/>
              <a:t> </a:t>
            </a:r>
            <a:r>
              <a:rPr lang="es-ES" dirty="0" err="1"/>
              <a:t>system</a:t>
            </a:r>
            <a:r>
              <a:rPr lang="es-ES" dirty="0"/>
              <a:t> donde dentro crearas un sistema de rejilla de 12 columnas, 10 de espacio entre ellas (</a:t>
            </a:r>
            <a:r>
              <a:rPr lang="es-ES" dirty="0" err="1"/>
              <a:t>gutter</a:t>
            </a:r>
            <a:r>
              <a:rPr lang="es-ES" dirty="0"/>
              <a:t>) y 50 de espacio lateral (</a:t>
            </a:r>
            <a:r>
              <a:rPr lang="es-ES" dirty="0" err="1"/>
              <a:t>margin</a:t>
            </a:r>
            <a:r>
              <a:rPr lang="es-ES" dirty="0"/>
              <a:t>)</a:t>
            </a:r>
          </a:p>
        </p:txBody>
      </p:sp>
      <p:pic>
        <p:nvPicPr>
          <p:cNvPr id="8" name="Imagen 7" descr="Patrón de fondo&#10;&#10;Descripción generada automáticamente">
            <a:extLst>
              <a:ext uri="{FF2B5EF4-FFF2-40B4-BE49-F238E27FC236}">
                <a16:creationId xmlns:a16="http://schemas.microsoft.com/office/drawing/2014/main" id="{EDB51354-0D98-8C40-9705-AF0386EEB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023326"/>
            <a:ext cx="3992217" cy="4364042"/>
          </a:xfrm>
          <a:prstGeom prst="rect">
            <a:avLst/>
          </a:prstGeom>
        </p:spPr>
      </p:pic>
    </p:spTree>
    <p:extLst>
      <p:ext uri="{BB962C8B-B14F-4D97-AF65-F5344CB8AC3E}">
        <p14:creationId xmlns:p14="http://schemas.microsoft.com/office/powerpoint/2010/main" val="359962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Incertidumbre</a:t>
            </a:r>
          </a:p>
          <a:p>
            <a:pPr marL="342900" indent="-342900">
              <a:buFont typeface="+mj-lt"/>
              <a:buAutoNum type="arabicPeriod"/>
            </a:pPr>
            <a:endParaRPr lang="es-ES" dirty="0"/>
          </a:p>
        </p:txBody>
      </p:sp>
      <p:pic>
        <p:nvPicPr>
          <p:cNvPr id="8194" name="Picture 2" descr="On Fire Help GIF by ADWEEK">
            <a:extLst>
              <a:ext uri="{FF2B5EF4-FFF2-40B4-BE49-F238E27FC236}">
                <a16:creationId xmlns:a16="http://schemas.microsoft.com/office/drawing/2014/main" id="{62634F14-2250-BC4C-AA42-CF5BC159E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1889720"/>
            <a:ext cx="6934200" cy="390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997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4</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110</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958746" y="1573227"/>
            <a:ext cx="10274508" cy="646331"/>
          </a:xfrm>
          <a:prstGeom prst="rect">
            <a:avLst/>
          </a:prstGeom>
          <a:noFill/>
        </p:spPr>
        <p:txBody>
          <a:bodyPr wrap="square" rtlCol="0">
            <a:spAutoFit/>
          </a:bodyPr>
          <a:lstStyle/>
          <a:p>
            <a:r>
              <a:rPr lang="es-ES" dirty="0"/>
              <a:t>Crea un </a:t>
            </a:r>
            <a:r>
              <a:rPr lang="es-ES" dirty="0" err="1"/>
              <a:t>frame</a:t>
            </a:r>
            <a:r>
              <a:rPr lang="es-ES" dirty="0"/>
              <a:t> con una </a:t>
            </a:r>
            <a:r>
              <a:rPr lang="es-ES" dirty="0" err="1"/>
              <a:t>grid</a:t>
            </a:r>
            <a:r>
              <a:rPr lang="es-ES" dirty="0"/>
              <a:t> de una columna donde al insertar un texto aplicándole unos </a:t>
            </a:r>
            <a:r>
              <a:rPr lang="es-ES" dirty="0" err="1"/>
              <a:t>constraints</a:t>
            </a:r>
            <a:r>
              <a:rPr lang="es-ES" dirty="0"/>
              <a:t>, el texto se adapte al espacio disponible. Prueba a reducir el tamaño del </a:t>
            </a:r>
            <a:r>
              <a:rPr lang="es-ES" dirty="0" err="1"/>
              <a:t>frame</a:t>
            </a:r>
            <a:r>
              <a:rPr lang="es-ES" dirty="0"/>
              <a:t> para comprobar que funciona.</a:t>
            </a:r>
          </a:p>
        </p:txBody>
      </p:sp>
      <p:pic>
        <p:nvPicPr>
          <p:cNvPr id="10" name="Imagen 9" descr="Interfaz de usuario gráfica, Aplicación, PowerPoint&#10;&#10;Descripción generada automáticamente">
            <a:extLst>
              <a:ext uri="{FF2B5EF4-FFF2-40B4-BE49-F238E27FC236}">
                <a16:creationId xmlns:a16="http://schemas.microsoft.com/office/drawing/2014/main" id="{48C14EAE-DD2C-4E46-9A14-2D86D3D76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983" y="2915370"/>
            <a:ext cx="6393774" cy="3010825"/>
          </a:xfrm>
          <a:prstGeom prst="rect">
            <a:avLst/>
          </a:prstGeom>
        </p:spPr>
      </p:pic>
    </p:spTree>
    <p:extLst>
      <p:ext uri="{BB962C8B-B14F-4D97-AF65-F5344CB8AC3E}">
        <p14:creationId xmlns:p14="http://schemas.microsoft.com/office/powerpoint/2010/main" val="2980754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Pluma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111</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416205"/>
            <a:ext cx="11075532" cy="369332"/>
          </a:xfrm>
          <a:prstGeom prst="rect">
            <a:avLst/>
          </a:prstGeom>
          <a:noFill/>
        </p:spPr>
        <p:txBody>
          <a:bodyPr wrap="square" rtlCol="0">
            <a:spAutoFit/>
          </a:bodyPr>
          <a:lstStyle/>
          <a:p>
            <a:r>
              <a:rPr lang="es-ES" dirty="0"/>
              <a:t>La pluma es una herramienta que esta presente en todos los programas de diseño para crear formas complejas</a:t>
            </a:r>
          </a:p>
        </p:txBody>
      </p:sp>
      <p:pic>
        <p:nvPicPr>
          <p:cNvPr id="9" name="Imagen 8" descr="Interfaz de usuario gráfica, Aplicación&#10;&#10;Descripción generada automáticamente">
            <a:extLst>
              <a:ext uri="{FF2B5EF4-FFF2-40B4-BE49-F238E27FC236}">
                <a16:creationId xmlns:a16="http://schemas.microsoft.com/office/drawing/2014/main" id="{88EC5537-E094-974C-A415-7A8D92374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916" y="3003974"/>
            <a:ext cx="3632200" cy="1485900"/>
          </a:xfrm>
          <a:prstGeom prst="rect">
            <a:avLst/>
          </a:prstGeom>
        </p:spPr>
      </p:pic>
      <p:sp>
        <p:nvSpPr>
          <p:cNvPr id="10" name="CuadroTexto 9">
            <a:extLst>
              <a:ext uri="{FF2B5EF4-FFF2-40B4-BE49-F238E27FC236}">
                <a16:creationId xmlns:a16="http://schemas.microsoft.com/office/drawing/2014/main" id="{8D9649B1-182A-C448-9068-C95B875D0FEC}"/>
              </a:ext>
            </a:extLst>
          </p:cNvPr>
          <p:cNvSpPr txBox="1"/>
          <p:nvPr/>
        </p:nvSpPr>
        <p:spPr>
          <a:xfrm>
            <a:off x="5317489" y="2690976"/>
            <a:ext cx="6874511" cy="923330"/>
          </a:xfrm>
          <a:prstGeom prst="rect">
            <a:avLst/>
          </a:prstGeom>
          <a:noFill/>
        </p:spPr>
        <p:txBody>
          <a:bodyPr wrap="none" rtlCol="0">
            <a:spAutoFit/>
          </a:bodyPr>
          <a:lstStyle/>
          <a:p>
            <a:r>
              <a:rPr lang="es-ES" dirty="0" err="1"/>
              <a:t>Shift</a:t>
            </a:r>
            <a:r>
              <a:rPr lang="es-ES" dirty="0"/>
              <a:t> + </a:t>
            </a:r>
            <a:r>
              <a:rPr lang="es-ES" dirty="0" err="1"/>
              <a:t>click</a:t>
            </a:r>
            <a:r>
              <a:rPr lang="es-ES" dirty="0"/>
              <a:t>: </a:t>
            </a:r>
            <a:r>
              <a:rPr lang="es-ES" dirty="0" err="1"/>
              <a:t>Linea</a:t>
            </a:r>
            <a:r>
              <a:rPr lang="es-ES" dirty="0"/>
              <a:t> recta</a:t>
            </a:r>
          </a:p>
          <a:p>
            <a:r>
              <a:rPr lang="es-ES" dirty="0" err="1"/>
              <a:t>Alt</a:t>
            </a:r>
            <a:r>
              <a:rPr lang="es-ES" dirty="0"/>
              <a:t>: separar el nodo y definir otro </a:t>
            </a:r>
            <a:r>
              <a:rPr lang="es-ES" dirty="0" err="1"/>
              <a:t>angulo</a:t>
            </a:r>
            <a:endParaRPr lang="es-ES" dirty="0"/>
          </a:p>
          <a:p>
            <a:r>
              <a:rPr lang="es-ES" dirty="0" err="1"/>
              <a:t>Manter</a:t>
            </a:r>
            <a:r>
              <a:rPr lang="es-ES" dirty="0"/>
              <a:t> presionado: Generar una curva en base a la distancia del vector</a:t>
            </a:r>
          </a:p>
        </p:txBody>
      </p:sp>
      <p:sp>
        <p:nvSpPr>
          <p:cNvPr id="12" name="CuadroTexto 11">
            <a:extLst>
              <a:ext uri="{FF2B5EF4-FFF2-40B4-BE49-F238E27FC236}">
                <a16:creationId xmlns:a16="http://schemas.microsoft.com/office/drawing/2014/main" id="{8875C70E-DD41-B043-B16E-CBC20B8FD562}"/>
              </a:ext>
            </a:extLst>
          </p:cNvPr>
          <p:cNvSpPr txBox="1"/>
          <p:nvPr/>
        </p:nvSpPr>
        <p:spPr>
          <a:xfrm>
            <a:off x="5066675" y="5276538"/>
            <a:ext cx="2613664" cy="646331"/>
          </a:xfrm>
          <a:prstGeom prst="rect">
            <a:avLst/>
          </a:prstGeom>
          <a:noFill/>
        </p:spPr>
        <p:txBody>
          <a:bodyPr wrap="none" rtlCol="0">
            <a:spAutoFit/>
          </a:bodyPr>
          <a:lstStyle/>
          <a:p>
            <a:r>
              <a:rPr lang="es-ES" dirty="0">
                <a:hlinkClick r:id="rId5"/>
              </a:rPr>
              <a:t>https://bezier.method.ac/</a:t>
            </a:r>
            <a:endParaRPr lang="es-ES" dirty="0"/>
          </a:p>
          <a:p>
            <a:endParaRPr lang="es-ES" dirty="0"/>
          </a:p>
        </p:txBody>
      </p:sp>
    </p:spTree>
    <p:extLst>
      <p:ext uri="{BB962C8B-B14F-4D97-AF65-F5344CB8AC3E}">
        <p14:creationId xmlns:p14="http://schemas.microsoft.com/office/powerpoint/2010/main" val="8818090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Componentes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112</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462110" y="1416205"/>
            <a:ext cx="11075532" cy="646331"/>
          </a:xfrm>
          <a:prstGeom prst="rect">
            <a:avLst/>
          </a:prstGeom>
          <a:noFill/>
        </p:spPr>
        <p:txBody>
          <a:bodyPr wrap="square" rtlCol="0">
            <a:spAutoFit/>
          </a:bodyPr>
          <a:lstStyle/>
          <a:p>
            <a:r>
              <a:rPr lang="es-ES" dirty="0"/>
              <a:t>Los componentes son elementos que se pueden reutilizar. Permiten crear diseños consistentes de una manera rápida. Los cambios en el componente afectan a los hijos pero no al revés.</a:t>
            </a:r>
          </a:p>
        </p:txBody>
      </p:sp>
      <p:pic>
        <p:nvPicPr>
          <p:cNvPr id="8" name="Imagen 7" descr="Diagrama&#10;&#10;Descripción generada automáticamente">
            <a:extLst>
              <a:ext uri="{FF2B5EF4-FFF2-40B4-BE49-F238E27FC236}">
                <a16:creationId xmlns:a16="http://schemas.microsoft.com/office/drawing/2014/main" id="{C535832A-942A-A445-B04B-F92F2FC5A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2536"/>
            <a:ext cx="6507632" cy="3947252"/>
          </a:xfrm>
          <a:prstGeom prst="rect">
            <a:avLst/>
          </a:prstGeom>
        </p:spPr>
      </p:pic>
      <p:pic>
        <p:nvPicPr>
          <p:cNvPr id="11" name="Imagen 10" descr="Interfaz de usuario gráfica, Aplicación&#10;&#10;Descripción generada automáticamente">
            <a:extLst>
              <a:ext uri="{FF2B5EF4-FFF2-40B4-BE49-F238E27FC236}">
                <a16:creationId xmlns:a16="http://schemas.microsoft.com/office/drawing/2014/main" id="{C4C981E5-F498-A145-9A91-D12BDA451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842" y="3021741"/>
            <a:ext cx="5130800" cy="1441450"/>
          </a:xfrm>
          <a:prstGeom prst="rect">
            <a:avLst/>
          </a:prstGeom>
        </p:spPr>
      </p:pic>
      <p:pic>
        <p:nvPicPr>
          <p:cNvPr id="13" name="Imagen 12" descr="Interfaz de usuario gráfica, Aplicación&#10;&#10;Descripción generada automáticamente">
            <a:extLst>
              <a:ext uri="{FF2B5EF4-FFF2-40B4-BE49-F238E27FC236}">
                <a16:creationId xmlns:a16="http://schemas.microsoft.com/office/drawing/2014/main" id="{30347AE3-EC85-4B42-9AC5-809FEA20D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6133" y="4809753"/>
            <a:ext cx="2746067" cy="1115297"/>
          </a:xfrm>
          <a:prstGeom prst="rect">
            <a:avLst/>
          </a:prstGeom>
        </p:spPr>
      </p:pic>
    </p:spTree>
    <p:extLst>
      <p:ext uri="{BB962C8B-B14F-4D97-AF65-F5344CB8AC3E}">
        <p14:creationId xmlns:p14="http://schemas.microsoft.com/office/powerpoint/2010/main" val="2945660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Practica 5</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113</a:t>
            </a:fld>
            <a:endParaRPr lang="es-ES" dirty="0"/>
          </a:p>
        </p:txBody>
      </p:sp>
      <p:sp>
        <p:nvSpPr>
          <p:cNvPr id="6" name="CuadroTexto 5">
            <a:extLst>
              <a:ext uri="{FF2B5EF4-FFF2-40B4-BE49-F238E27FC236}">
                <a16:creationId xmlns:a16="http://schemas.microsoft.com/office/drawing/2014/main" id="{E4B974A0-0E80-5B4D-8639-A908056DAD45}"/>
              </a:ext>
            </a:extLst>
          </p:cNvPr>
          <p:cNvSpPr txBox="1"/>
          <p:nvPr/>
        </p:nvSpPr>
        <p:spPr>
          <a:xfrm>
            <a:off x="1079292" y="1723869"/>
            <a:ext cx="10515600" cy="646331"/>
          </a:xfrm>
          <a:prstGeom prst="rect">
            <a:avLst/>
          </a:prstGeom>
          <a:noFill/>
        </p:spPr>
        <p:txBody>
          <a:bodyPr wrap="square" rtlCol="0">
            <a:spAutoFit/>
          </a:bodyPr>
          <a:lstStyle/>
          <a:p>
            <a:r>
              <a:rPr lang="es-ES" dirty="0"/>
              <a:t>Crea un </a:t>
            </a:r>
            <a:r>
              <a:rPr lang="es-ES" dirty="0" err="1"/>
              <a:t>frame</a:t>
            </a:r>
            <a:r>
              <a:rPr lang="es-ES" dirty="0"/>
              <a:t> en tu </a:t>
            </a:r>
            <a:r>
              <a:rPr lang="es-ES" dirty="0" err="1"/>
              <a:t>design</a:t>
            </a:r>
            <a:r>
              <a:rPr lang="es-ES" dirty="0"/>
              <a:t> </a:t>
            </a:r>
            <a:r>
              <a:rPr lang="es-ES" dirty="0" err="1"/>
              <a:t>system</a:t>
            </a:r>
            <a:r>
              <a:rPr lang="es-ES" dirty="0"/>
              <a:t> llamado “</a:t>
            </a:r>
            <a:r>
              <a:rPr lang="es-ES" dirty="0" err="1"/>
              <a:t>icons</a:t>
            </a:r>
            <a:r>
              <a:rPr lang="es-ES" dirty="0"/>
              <a:t>” y crea las siguientes figuras, una vez completadas transforma los iconos en componentes</a:t>
            </a:r>
          </a:p>
        </p:txBody>
      </p:sp>
      <p:pic>
        <p:nvPicPr>
          <p:cNvPr id="8" name="Imagen 7" descr="Interfaz de usuario gráfica, Aplicación, Word&#10;&#10;Descripción generada automáticamente">
            <a:extLst>
              <a:ext uri="{FF2B5EF4-FFF2-40B4-BE49-F238E27FC236}">
                <a16:creationId xmlns:a16="http://schemas.microsoft.com/office/drawing/2014/main" id="{EA58ACA2-8C66-BB40-81A7-693D45CF8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6914" y="2520187"/>
            <a:ext cx="5625992" cy="3686175"/>
          </a:xfrm>
          <a:prstGeom prst="rect">
            <a:avLst/>
          </a:prstGeom>
        </p:spPr>
      </p:pic>
    </p:spTree>
    <p:extLst>
      <p:ext uri="{BB962C8B-B14F-4D97-AF65-F5344CB8AC3E}">
        <p14:creationId xmlns:p14="http://schemas.microsoft.com/office/powerpoint/2010/main" val="8642665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Autolayout</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114</a:t>
            </a:fld>
            <a:endParaRPr lang="es-ES" dirty="0"/>
          </a:p>
        </p:txBody>
      </p:sp>
      <p:sp>
        <p:nvSpPr>
          <p:cNvPr id="6" name="CuadroTexto 5">
            <a:extLst>
              <a:ext uri="{FF2B5EF4-FFF2-40B4-BE49-F238E27FC236}">
                <a16:creationId xmlns:a16="http://schemas.microsoft.com/office/drawing/2014/main" id="{8757D777-CBF8-3144-8D4F-6461B81C1771}"/>
              </a:ext>
            </a:extLst>
          </p:cNvPr>
          <p:cNvSpPr txBox="1"/>
          <p:nvPr/>
        </p:nvSpPr>
        <p:spPr>
          <a:xfrm>
            <a:off x="354233" y="1416205"/>
            <a:ext cx="9705477" cy="369332"/>
          </a:xfrm>
          <a:prstGeom prst="rect">
            <a:avLst/>
          </a:prstGeom>
          <a:noFill/>
        </p:spPr>
        <p:txBody>
          <a:bodyPr wrap="none" rtlCol="0">
            <a:spAutoFit/>
          </a:bodyPr>
          <a:lstStyle/>
          <a:p>
            <a:r>
              <a:rPr lang="es-ES" dirty="0"/>
              <a:t>Es una funcionalidad que permite crear </a:t>
            </a:r>
            <a:r>
              <a:rPr lang="es-ES" dirty="0" err="1"/>
              <a:t>frames</a:t>
            </a:r>
            <a:r>
              <a:rPr lang="es-ES" dirty="0"/>
              <a:t> que se adapten al contenido de una forma automática.</a:t>
            </a:r>
          </a:p>
        </p:txBody>
      </p:sp>
      <p:pic>
        <p:nvPicPr>
          <p:cNvPr id="8" name="Imagen 7" descr="Interfaz de usuario gráfica, Aplicación&#10;&#10;Descripción generada automáticamente">
            <a:extLst>
              <a:ext uri="{FF2B5EF4-FFF2-40B4-BE49-F238E27FC236}">
                <a16:creationId xmlns:a16="http://schemas.microsoft.com/office/drawing/2014/main" id="{D43341A6-D874-0D46-A0EB-B31C5A4EA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2056762"/>
            <a:ext cx="2971800" cy="2603500"/>
          </a:xfrm>
          <a:prstGeom prst="rect">
            <a:avLst/>
          </a:prstGeom>
        </p:spPr>
      </p:pic>
      <p:pic>
        <p:nvPicPr>
          <p:cNvPr id="10" name="Imagen 9" descr="Interfaz de usuario gráfica&#10;&#10;Descripción generada automáticamente con confianza media">
            <a:extLst>
              <a:ext uri="{FF2B5EF4-FFF2-40B4-BE49-F238E27FC236}">
                <a16:creationId xmlns:a16="http://schemas.microsoft.com/office/drawing/2014/main" id="{B3B18F77-7C8F-3C4A-8B96-6D27EA2CC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300" y="2056762"/>
            <a:ext cx="3035300" cy="647700"/>
          </a:xfrm>
          <a:prstGeom prst="rect">
            <a:avLst/>
          </a:prstGeom>
        </p:spPr>
      </p:pic>
      <p:pic>
        <p:nvPicPr>
          <p:cNvPr id="13" name="Imagen 12" descr="Imagen que contiene Escala de tiempo&#10;&#10;Descripción generada automáticamente">
            <a:extLst>
              <a:ext uri="{FF2B5EF4-FFF2-40B4-BE49-F238E27FC236}">
                <a16:creationId xmlns:a16="http://schemas.microsoft.com/office/drawing/2014/main" id="{557C9DF5-6ABA-974A-BF10-605473C33D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110" y="2911649"/>
            <a:ext cx="6371506" cy="2983483"/>
          </a:xfrm>
          <a:prstGeom prst="rect">
            <a:avLst/>
          </a:prstGeom>
        </p:spPr>
      </p:pic>
    </p:spTree>
    <p:extLst>
      <p:ext uri="{BB962C8B-B14F-4D97-AF65-F5344CB8AC3E}">
        <p14:creationId xmlns:p14="http://schemas.microsoft.com/office/powerpoint/2010/main" val="37401776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a:solidFill>
                  <a:srgbClr val="960F68"/>
                </a:solidFill>
              </a:rPr>
              <a:t>Figma – Autolayout</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115</a:t>
            </a:fld>
            <a:endParaRPr lang="es-ES" dirty="0"/>
          </a:p>
        </p:txBody>
      </p:sp>
      <p:pic>
        <p:nvPicPr>
          <p:cNvPr id="12" name="Imagen 11" descr="Interfaz de usuario gráfica, Texto, Aplicación&#10;&#10;Descripción generada automáticamente">
            <a:extLst>
              <a:ext uri="{FF2B5EF4-FFF2-40B4-BE49-F238E27FC236}">
                <a16:creationId xmlns:a16="http://schemas.microsoft.com/office/drawing/2014/main" id="{5487F958-BE33-F74A-87B3-50378C906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136650"/>
            <a:ext cx="5664200" cy="1739900"/>
          </a:xfrm>
          <a:prstGeom prst="rect">
            <a:avLst/>
          </a:prstGeom>
        </p:spPr>
      </p:pic>
      <p:pic>
        <p:nvPicPr>
          <p:cNvPr id="14" name="Imagen 13">
            <a:extLst>
              <a:ext uri="{FF2B5EF4-FFF2-40B4-BE49-F238E27FC236}">
                <a16:creationId xmlns:a16="http://schemas.microsoft.com/office/drawing/2014/main" id="{3C11880F-E66B-C342-9103-748129E64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5324" y="3130658"/>
            <a:ext cx="6436907" cy="3014107"/>
          </a:xfrm>
          <a:prstGeom prst="rect">
            <a:avLst/>
          </a:prstGeom>
        </p:spPr>
      </p:pic>
    </p:spTree>
    <p:extLst>
      <p:ext uri="{BB962C8B-B14F-4D97-AF65-F5344CB8AC3E}">
        <p14:creationId xmlns:p14="http://schemas.microsoft.com/office/powerpoint/2010/main" val="13090563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Autolayout</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116</a:t>
            </a:fld>
            <a:endParaRPr lang="es-ES" dirty="0"/>
          </a:p>
        </p:txBody>
      </p:sp>
      <p:pic>
        <p:nvPicPr>
          <p:cNvPr id="7" name="Imagen 6" descr="Interfaz de usuario gráfica&#10;&#10;Descripción generada automáticamente">
            <a:extLst>
              <a:ext uri="{FF2B5EF4-FFF2-40B4-BE49-F238E27FC236}">
                <a16:creationId xmlns:a16="http://schemas.microsoft.com/office/drawing/2014/main" id="{8B0D5377-BB76-6C41-B26F-32EE7A786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290" y="1416205"/>
            <a:ext cx="9601200" cy="4495800"/>
          </a:xfrm>
          <a:prstGeom prst="rect">
            <a:avLst/>
          </a:prstGeom>
        </p:spPr>
      </p:pic>
    </p:spTree>
    <p:extLst>
      <p:ext uri="{BB962C8B-B14F-4D97-AF65-F5344CB8AC3E}">
        <p14:creationId xmlns:p14="http://schemas.microsoft.com/office/powerpoint/2010/main" val="249905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6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117</a:t>
            </a:fld>
            <a:endParaRPr lang="es-ES" dirty="0"/>
          </a:p>
        </p:txBody>
      </p:sp>
      <p:sp>
        <p:nvSpPr>
          <p:cNvPr id="6" name="Rectángulo 5">
            <a:extLst>
              <a:ext uri="{FF2B5EF4-FFF2-40B4-BE49-F238E27FC236}">
                <a16:creationId xmlns:a16="http://schemas.microsoft.com/office/drawing/2014/main" id="{E49495A1-BFEC-2C42-A1A5-A65346CA732C}"/>
              </a:ext>
            </a:extLst>
          </p:cNvPr>
          <p:cNvSpPr/>
          <p:nvPr/>
        </p:nvSpPr>
        <p:spPr>
          <a:xfrm>
            <a:off x="554182" y="1416205"/>
            <a:ext cx="10905506" cy="646331"/>
          </a:xfrm>
          <a:prstGeom prst="rect">
            <a:avLst/>
          </a:prstGeom>
        </p:spPr>
        <p:txBody>
          <a:bodyPr wrap="square">
            <a:spAutoFit/>
          </a:bodyPr>
          <a:lstStyle/>
          <a:p>
            <a:r>
              <a:rPr lang="es-ES" dirty="0"/>
              <a:t>Crea un </a:t>
            </a:r>
            <a:r>
              <a:rPr lang="es-ES" dirty="0" err="1"/>
              <a:t>frame</a:t>
            </a:r>
            <a:r>
              <a:rPr lang="es-ES" dirty="0"/>
              <a:t> en tu </a:t>
            </a:r>
            <a:r>
              <a:rPr lang="es-ES" dirty="0" err="1"/>
              <a:t>design</a:t>
            </a:r>
            <a:r>
              <a:rPr lang="es-ES" dirty="0"/>
              <a:t> </a:t>
            </a:r>
            <a:r>
              <a:rPr lang="es-ES" dirty="0" err="1"/>
              <a:t>system</a:t>
            </a:r>
            <a:r>
              <a:rPr lang="es-ES" dirty="0"/>
              <a:t> llamado “</a:t>
            </a:r>
            <a:r>
              <a:rPr lang="es-ES" dirty="0" err="1"/>
              <a:t>components</a:t>
            </a:r>
            <a:r>
              <a:rPr lang="es-ES" dirty="0"/>
              <a:t>” y crea los siguientes componente utilizando la herramienta </a:t>
            </a:r>
            <a:r>
              <a:rPr lang="es-ES" dirty="0" err="1"/>
              <a:t>autolayout</a:t>
            </a:r>
            <a:r>
              <a:rPr lang="es-ES" dirty="0"/>
              <a:t>. Ten en cuenta que debe ser </a:t>
            </a:r>
            <a:r>
              <a:rPr lang="es-ES" dirty="0" err="1"/>
              <a:t>responsive</a:t>
            </a:r>
            <a:r>
              <a:rPr lang="es-ES" dirty="0"/>
              <a:t> y que el contenido debe adaptarse al contenedor</a:t>
            </a:r>
          </a:p>
        </p:txBody>
      </p:sp>
      <p:pic>
        <p:nvPicPr>
          <p:cNvPr id="9" name="Imagen 8" descr="Interfaz de usuario gráfica, Texto, Aplicación, Chat o mensaje de texto&#10;&#10;Descripción generada automáticamente">
            <a:extLst>
              <a:ext uri="{FF2B5EF4-FFF2-40B4-BE49-F238E27FC236}">
                <a16:creationId xmlns:a16="http://schemas.microsoft.com/office/drawing/2014/main" id="{9E7F6CBB-2F0D-BF45-9789-F09E4FB20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176" y="2413019"/>
            <a:ext cx="3845191" cy="3959817"/>
          </a:xfrm>
          <a:prstGeom prst="rect">
            <a:avLst/>
          </a:prstGeom>
        </p:spPr>
      </p:pic>
      <p:pic>
        <p:nvPicPr>
          <p:cNvPr id="12" name="Imagen 11" descr="Interfaz de usuario gráfica, Texto, Aplicación, Chat o mensaje de texto&#10;&#10;Descripción generada automáticamente">
            <a:extLst>
              <a:ext uri="{FF2B5EF4-FFF2-40B4-BE49-F238E27FC236}">
                <a16:creationId xmlns:a16="http://schemas.microsoft.com/office/drawing/2014/main" id="{932FE07C-BA08-E241-84CE-8471BE4DB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986" y="2413018"/>
            <a:ext cx="3929356" cy="3959817"/>
          </a:xfrm>
          <a:prstGeom prst="rect">
            <a:avLst/>
          </a:prstGeom>
        </p:spPr>
      </p:pic>
    </p:spTree>
    <p:extLst>
      <p:ext uri="{BB962C8B-B14F-4D97-AF65-F5344CB8AC3E}">
        <p14:creationId xmlns:p14="http://schemas.microsoft.com/office/powerpoint/2010/main" val="3246618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Variants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118</a:t>
            </a:fld>
            <a:endParaRPr lang="es-ES" dirty="0"/>
          </a:p>
        </p:txBody>
      </p:sp>
      <p:sp>
        <p:nvSpPr>
          <p:cNvPr id="6" name="CuadroTexto 5">
            <a:extLst>
              <a:ext uri="{FF2B5EF4-FFF2-40B4-BE49-F238E27FC236}">
                <a16:creationId xmlns:a16="http://schemas.microsoft.com/office/drawing/2014/main" id="{417285CA-B710-E448-93FE-B977D7AC50B3}"/>
              </a:ext>
            </a:extLst>
          </p:cNvPr>
          <p:cNvSpPr txBox="1"/>
          <p:nvPr/>
        </p:nvSpPr>
        <p:spPr>
          <a:xfrm>
            <a:off x="462110" y="1531918"/>
            <a:ext cx="8333820" cy="369332"/>
          </a:xfrm>
          <a:prstGeom prst="rect">
            <a:avLst/>
          </a:prstGeom>
          <a:noFill/>
        </p:spPr>
        <p:txBody>
          <a:bodyPr wrap="none" rtlCol="0">
            <a:spAutoFit/>
          </a:bodyPr>
          <a:lstStyle/>
          <a:p>
            <a:r>
              <a:rPr lang="es-ES" dirty="0"/>
              <a:t>Es una funcionalidad que permite crear distintas variaciones de un mismo componente</a:t>
            </a:r>
          </a:p>
        </p:txBody>
      </p:sp>
      <p:pic>
        <p:nvPicPr>
          <p:cNvPr id="9" name="Imagen 8">
            <a:extLst>
              <a:ext uri="{FF2B5EF4-FFF2-40B4-BE49-F238E27FC236}">
                <a16:creationId xmlns:a16="http://schemas.microsoft.com/office/drawing/2014/main" id="{DB71E04E-B0BC-5D45-8F65-E4FDD021A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10" y="2357680"/>
            <a:ext cx="8288060" cy="980048"/>
          </a:xfrm>
          <a:prstGeom prst="rect">
            <a:avLst/>
          </a:prstGeom>
        </p:spPr>
      </p:pic>
      <p:pic>
        <p:nvPicPr>
          <p:cNvPr id="11" name="Imagen 10" descr="Imagen que contiene Interfaz de usuario gráfica&#10;&#10;Descripción generada automáticamente">
            <a:extLst>
              <a:ext uri="{FF2B5EF4-FFF2-40B4-BE49-F238E27FC236}">
                <a16:creationId xmlns:a16="http://schemas.microsoft.com/office/drawing/2014/main" id="{435F9BC1-80C1-9046-BFB5-4D131F6DD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70" y="3664865"/>
            <a:ext cx="8242300" cy="2413000"/>
          </a:xfrm>
          <a:prstGeom prst="rect">
            <a:avLst/>
          </a:prstGeom>
        </p:spPr>
      </p:pic>
    </p:spTree>
    <p:extLst>
      <p:ext uri="{BB962C8B-B14F-4D97-AF65-F5344CB8AC3E}">
        <p14:creationId xmlns:p14="http://schemas.microsoft.com/office/powerpoint/2010/main" val="7016746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Variants</a:t>
            </a:r>
            <a:r>
              <a:rPr lang="es-ES" dirty="0">
                <a:solidFill>
                  <a:srgbClr val="960F68"/>
                </a:solidFill>
              </a:rPr>
              <a:t>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119</a:t>
            </a:fld>
            <a:endParaRPr lang="es-ES" dirty="0"/>
          </a:p>
        </p:txBody>
      </p:sp>
      <p:pic>
        <p:nvPicPr>
          <p:cNvPr id="8" name="Imagen 7" descr="Una captura de pantalla de una computadora&#10;&#10;Descripción generada automáticamente">
            <a:extLst>
              <a:ext uri="{FF2B5EF4-FFF2-40B4-BE49-F238E27FC236}">
                <a16:creationId xmlns:a16="http://schemas.microsoft.com/office/drawing/2014/main" id="{61F33129-454B-8843-B69F-D4F317374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520" y="1259667"/>
            <a:ext cx="8763000" cy="4927600"/>
          </a:xfrm>
          <a:prstGeom prst="rect">
            <a:avLst/>
          </a:prstGeom>
        </p:spPr>
      </p:pic>
    </p:spTree>
    <p:extLst>
      <p:ext uri="{BB962C8B-B14F-4D97-AF65-F5344CB8AC3E}">
        <p14:creationId xmlns:p14="http://schemas.microsoft.com/office/powerpoint/2010/main" val="1943516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a:t>
            </a:fld>
            <a:endParaRPr lang="es-ES" dirty="0"/>
          </a:p>
        </p:txBody>
      </p:sp>
      <p:pic>
        <p:nvPicPr>
          <p:cNvPr id="9218" name="Picture 2" descr="Qué es una organización y qué no lo es?">
            <a:extLst>
              <a:ext uri="{FF2B5EF4-FFF2-40B4-BE49-F238E27FC236}">
                <a16:creationId xmlns:a16="http://schemas.microsoft.com/office/drawing/2014/main" id="{8B279CCA-E3B7-EE4A-9024-87453D6A7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449" y="806986"/>
            <a:ext cx="8721101" cy="523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666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Práctica 7 </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120</a:t>
            </a:fld>
            <a:endParaRPr lang="es-ES" dirty="0"/>
          </a:p>
        </p:txBody>
      </p:sp>
      <p:sp>
        <p:nvSpPr>
          <p:cNvPr id="6" name="Rectángulo 5">
            <a:extLst>
              <a:ext uri="{FF2B5EF4-FFF2-40B4-BE49-F238E27FC236}">
                <a16:creationId xmlns:a16="http://schemas.microsoft.com/office/drawing/2014/main" id="{E49495A1-BFEC-2C42-A1A5-A65346CA732C}"/>
              </a:ext>
            </a:extLst>
          </p:cNvPr>
          <p:cNvSpPr/>
          <p:nvPr/>
        </p:nvSpPr>
        <p:spPr>
          <a:xfrm>
            <a:off x="531204" y="1153999"/>
            <a:ext cx="10905506" cy="369332"/>
          </a:xfrm>
          <a:prstGeom prst="rect">
            <a:avLst/>
          </a:prstGeom>
        </p:spPr>
        <p:txBody>
          <a:bodyPr wrap="square">
            <a:spAutoFit/>
          </a:bodyPr>
          <a:lstStyle/>
          <a:p>
            <a:r>
              <a:rPr lang="es-ES" dirty="0"/>
              <a:t>Dado los componentes creados, genera las siguientes variaciones de ellos:</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538FEA2C-64E7-D94F-A2C5-34E375C24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5518" y="1537788"/>
            <a:ext cx="3888783" cy="4818562"/>
          </a:xfrm>
          <a:prstGeom prst="rect">
            <a:avLst/>
          </a:prstGeom>
        </p:spPr>
      </p:pic>
    </p:spTree>
    <p:extLst>
      <p:ext uri="{BB962C8B-B14F-4D97-AF65-F5344CB8AC3E}">
        <p14:creationId xmlns:p14="http://schemas.microsoft.com/office/powerpoint/2010/main" val="1218317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121</a:t>
            </a:fld>
            <a:endParaRPr lang="es-ES" dirty="0"/>
          </a:p>
        </p:txBody>
      </p:sp>
      <p:pic>
        <p:nvPicPr>
          <p:cNvPr id="9" name="Imagen 8" descr="Captura de pantalla de un celular&#10;&#10;Descripción generada automáticamente">
            <a:extLst>
              <a:ext uri="{FF2B5EF4-FFF2-40B4-BE49-F238E27FC236}">
                <a16:creationId xmlns:a16="http://schemas.microsoft.com/office/drawing/2014/main" id="{6D0C12DF-9954-0042-9FB8-BAA3A3A83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778" y="2991680"/>
            <a:ext cx="7750444" cy="2305512"/>
          </a:xfrm>
          <a:prstGeom prst="rect">
            <a:avLst/>
          </a:prstGeom>
        </p:spPr>
      </p:pic>
      <p:sp>
        <p:nvSpPr>
          <p:cNvPr id="10" name="CuadroTexto 9">
            <a:extLst>
              <a:ext uri="{FF2B5EF4-FFF2-40B4-BE49-F238E27FC236}">
                <a16:creationId xmlns:a16="http://schemas.microsoft.com/office/drawing/2014/main" id="{8A410488-E454-E647-A23B-5137AA0E31EF}"/>
              </a:ext>
            </a:extLst>
          </p:cNvPr>
          <p:cNvSpPr txBox="1"/>
          <p:nvPr/>
        </p:nvSpPr>
        <p:spPr>
          <a:xfrm>
            <a:off x="296290" y="1416205"/>
            <a:ext cx="10877988" cy="646331"/>
          </a:xfrm>
          <a:prstGeom prst="rect">
            <a:avLst/>
          </a:prstGeom>
          <a:noFill/>
        </p:spPr>
        <p:txBody>
          <a:bodyPr wrap="square" rtlCol="0">
            <a:spAutoFit/>
          </a:bodyPr>
          <a:lstStyle/>
          <a:p>
            <a:r>
              <a:rPr lang="es-ES" dirty="0"/>
              <a:t>El </a:t>
            </a:r>
            <a:r>
              <a:rPr lang="es-ES" dirty="0" err="1"/>
              <a:t>prototipado</a:t>
            </a:r>
            <a:r>
              <a:rPr lang="es-ES" dirty="0"/>
              <a:t> no es más que una herramienta que tienen múltiples programas de diseño donde podemos hacer una demo de como deberían comportarse los flujos del diseño planteado</a:t>
            </a:r>
          </a:p>
        </p:txBody>
      </p:sp>
    </p:spTree>
    <p:extLst>
      <p:ext uri="{BB962C8B-B14F-4D97-AF65-F5344CB8AC3E}">
        <p14:creationId xmlns:p14="http://schemas.microsoft.com/office/powerpoint/2010/main" val="357290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122</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428FF6E0-38AA-FC48-A6EC-71C9F2D41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114" y="2094739"/>
            <a:ext cx="4711592" cy="4358475"/>
          </a:xfrm>
          <a:prstGeom prst="rect">
            <a:avLst/>
          </a:prstGeom>
        </p:spPr>
      </p:pic>
      <p:sp>
        <p:nvSpPr>
          <p:cNvPr id="8" name="CuadroTexto 7">
            <a:extLst>
              <a:ext uri="{FF2B5EF4-FFF2-40B4-BE49-F238E27FC236}">
                <a16:creationId xmlns:a16="http://schemas.microsoft.com/office/drawing/2014/main" id="{05815659-901C-1043-8B94-761C449DAA5A}"/>
              </a:ext>
            </a:extLst>
          </p:cNvPr>
          <p:cNvSpPr txBox="1"/>
          <p:nvPr/>
        </p:nvSpPr>
        <p:spPr>
          <a:xfrm>
            <a:off x="1208868" y="1565329"/>
            <a:ext cx="6036781" cy="369332"/>
          </a:xfrm>
          <a:prstGeom prst="rect">
            <a:avLst/>
          </a:prstGeom>
          <a:noFill/>
        </p:spPr>
        <p:txBody>
          <a:bodyPr wrap="none" rtlCol="0">
            <a:spAutoFit/>
          </a:bodyPr>
          <a:lstStyle/>
          <a:p>
            <a:r>
              <a:rPr lang="es-ES" dirty="0"/>
              <a:t>Podemos seleccionar el tipo de interacción, duración y destino</a:t>
            </a:r>
          </a:p>
        </p:txBody>
      </p:sp>
    </p:spTree>
    <p:extLst>
      <p:ext uri="{BB962C8B-B14F-4D97-AF65-F5344CB8AC3E}">
        <p14:creationId xmlns:p14="http://schemas.microsoft.com/office/powerpoint/2010/main" val="5253510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123</a:t>
            </a:fld>
            <a:endParaRPr lang="es-ES" dirty="0"/>
          </a:p>
        </p:txBody>
      </p:sp>
      <p:pic>
        <p:nvPicPr>
          <p:cNvPr id="9" name="Imagen 8" descr="Interfaz de usuario gráfica&#10;&#10;Descripción generada automáticamente">
            <a:extLst>
              <a:ext uri="{FF2B5EF4-FFF2-40B4-BE49-F238E27FC236}">
                <a16:creationId xmlns:a16="http://schemas.microsoft.com/office/drawing/2014/main" id="{4BBEA68E-8E68-BE4A-81EC-16BA19730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5" y="1114884"/>
            <a:ext cx="7225964" cy="5008531"/>
          </a:xfrm>
          <a:prstGeom prst="rect">
            <a:avLst/>
          </a:prstGeom>
        </p:spPr>
      </p:pic>
    </p:spTree>
    <p:extLst>
      <p:ext uri="{BB962C8B-B14F-4D97-AF65-F5344CB8AC3E}">
        <p14:creationId xmlns:p14="http://schemas.microsoft.com/office/powerpoint/2010/main" val="1538143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t>
            </a:r>
            <a:r>
              <a:rPr lang="es-ES" dirty="0" err="1">
                <a:solidFill>
                  <a:srgbClr val="960F68"/>
                </a:solidFill>
              </a:rPr>
              <a:t>Prototipado</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124</a:t>
            </a:fld>
            <a:endParaRPr lang="es-ES" dirty="0"/>
          </a:p>
        </p:txBody>
      </p:sp>
      <p:pic>
        <p:nvPicPr>
          <p:cNvPr id="10" name="Imagen 9">
            <a:extLst>
              <a:ext uri="{FF2B5EF4-FFF2-40B4-BE49-F238E27FC236}">
                <a16:creationId xmlns:a16="http://schemas.microsoft.com/office/drawing/2014/main" id="{1086ED68-81B7-3E40-A9B3-919DA20CB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46" y="1030312"/>
            <a:ext cx="5818454" cy="5119452"/>
          </a:xfrm>
          <a:prstGeom prst="rect">
            <a:avLst/>
          </a:prstGeom>
        </p:spPr>
      </p:pic>
      <p:pic>
        <p:nvPicPr>
          <p:cNvPr id="11" name="Imagen 10">
            <a:extLst>
              <a:ext uri="{FF2B5EF4-FFF2-40B4-BE49-F238E27FC236}">
                <a16:creationId xmlns:a16="http://schemas.microsoft.com/office/drawing/2014/main" id="{4A132848-8630-D846-8C09-C8171B502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710" y="3228245"/>
            <a:ext cx="3048000" cy="482600"/>
          </a:xfrm>
          <a:prstGeom prst="rect">
            <a:avLst/>
          </a:prstGeom>
        </p:spPr>
      </p:pic>
    </p:spTree>
    <p:extLst>
      <p:ext uri="{BB962C8B-B14F-4D97-AF65-F5344CB8AC3E}">
        <p14:creationId xmlns:p14="http://schemas.microsoft.com/office/powerpoint/2010/main" val="26328765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Práctica 8</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125</a:t>
            </a:fld>
            <a:endParaRPr lang="es-ES" dirty="0"/>
          </a:p>
        </p:txBody>
      </p:sp>
      <p:sp>
        <p:nvSpPr>
          <p:cNvPr id="8" name="Rectángulo 7">
            <a:extLst>
              <a:ext uri="{FF2B5EF4-FFF2-40B4-BE49-F238E27FC236}">
                <a16:creationId xmlns:a16="http://schemas.microsoft.com/office/drawing/2014/main" id="{60C47D30-AF96-B442-A708-02839FBBD3AB}"/>
              </a:ext>
            </a:extLst>
          </p:cNvPr>
          <p:cNvSpPr/>
          <p:nvPr/>
        </p:nvSpPr>
        <p:spPr>
          <a:xfrm>
            <a:off x="531204" y="1153999"/>
            <a:ext cx="10905506" cy="646331"/>
          </a:xfrm>
          <a:prstGeom prst="rect">
            <a:avLst/>
          </a:prstGeom>
        </p:spPr>
        <p:txBody>
          <a:bodyPr wrap="square">
            <a:spAutoFit/>
          </a:bodyPr>
          <a:lstStyle/>
          <a:p>
            <a:r>
              <a:rPr lang="es-ES" dirty="0"/>
              <a:t>Crea un </a:t>
            </a:r>
            <a:r>
              <a:rPr lang="es-ES" dirty="0" err="1"/>
              <a:t>frame</a:t>
            </a:r>
            <a:r>
              <a:rPr lang="es-ES" dirty="0"/>
              <a:t> con una lista de </a:t>
            </a:r>
            <a:r>
              <a:rPr lang="es-ES" dirty="0" err="1"/>
              <a:t>cards</a:t>
            </a:r>
            <a:r>
              <a:rPr lang="es-ES" dirty="0"/>
              <a:t> donde al pulsar en el botón de una de ellas, navegue al segundo </a:t>
            </a:r>
            <a:r>
              <a:rPr lang="es-ES" dirty="0" err="1"/>
              <a:t>frame</a:t>
            </a:r>
            <a:r>
              <a:rPr lang="es-ES" dirty="0"/>
              <a:t>, en este ultimo poner un botón que al seleccionarlo vuelva al primer </a:t>
            </a:r>
            <a:r>
              <a:rPr lang="es-ES" dirty="0" err="1"/>
              <a:t>frame</a:t>
            </a:r>
            <a:r>
              <a:rPr lang="es-ES" dirty="0"/>
              <a:t>.</a:t>
            </a:r>
          </a:p>
        </p:txBody>
      </p:sp>
      <p:pic>
        <p:nvPicPr>
          <p:cNvPr id="7" name="Imagen 6" descr="Interfaz de usuario gráfica, Aplicación&#10;&#10;Descripción generada automáticamente">
            <a:extLst>
              <a:ext uri="{FF2B5EF4-FFF2-40B4-BE49-F238E27FC236}">
                <a16:creationId xmlns:a16="http://schemas.microsoft.com/office/drawing/2014/main" id="{DA2CA49E-5300-FC4D-8D36-8265489AC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57" y="2043112"/>
            <a:ext cx="9601200" cy="4495800"/>
          </a:xfrm>
          <a:prstGeom prst="rect">
            <a:avLst/>
          </a:prstGeom>
        </p:spPr>
      </p:pic>
    </p:spTree>
    <p:extLst>
      <p:ext uri="{BB962C8B-B14F-4D97-AF65-F5344CB8AC3E}">
        <p14:creationId xmlns:p14="http://schemas.microsoft.com/office/powerpoint/2010/main" val="20139706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Smart </a:t>
            </a:r>
            <a:r>
              <a:rPr lang="es-ES" dirty="0" err="1">
                <a:solidFill>
                  <a:srgbClr val="960F68"/>
                </a:solidFill>
              </a:rPr>
              <a:t>Animate</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126</a:t>
            </a:fld>
            <a:endParaRPr lang="es-ES" dirty="0"/>
          </a:p>
        </p:txBody>
      </p:sp>
      <p:sp>
        <p:nvSpPr>
          <p:cNvPr id="6" name="CuadroTexto 5">
            <a:extLst>
              <a:ext uri="{FF2B5EF4-FFF2-40B4-BE49-F238E27FC236}">
                <a16:creationId xmlns:a16="http://schemas.microsoft.com/office/drawing/2014/main" id="{4897CEAB-BD0D-DA4B-90A3-0B8970147D90}"/>
              </a:ext>
            </a:extLst>
          </p:cNvPr>
          <p:cNvSpPr txBox="1"/>
          <p:nvPr/>
        </p:nvSpPr>
        <p:spPr>
          <a:xfrm>
            <a:off x="462111" y="1224366"/>
            <a:ext cx="6667109" cy="4801314"/>
          </a:xfrm>
          <a:prstGeom prst="rect">
            <a:avLst/>
          </a:prstGeom>
          <a:noFill/>
        </p:spPr>
        <p:txBody>
          <a:bodyPr wrap="square" rtlCol="0">
            <a:spAutoFit/>
          </a:bodyPr>
          <a:lstStyle/>
          <a:p>
            <a:r>
              <a:rPr lang="es-ES" dirty="0"/>
              <a:t>Es  una herramienta donde nos despreocupamos por las animaciones y </a:t>
            </a:r>
            <a:r>
              <a:rPr lang="es-ES" dirty="0" err="1"/>
              <a:t>figma</a:t>
            </a:r>
            <a:r>
              <a:rPr lang="es-ES" dirty="0"/>
              <a:t> hace ese trabajo por nosotros. Busca la animación más adecuada en función de las capas coincidentes del objeto. Como contrapartida no tenemos ningún control sobre la animación. Permite animar otro tipo de animaciones fuera del listado inicial como:</a:t>
            </a:r>
          </a:p>
          <a:p>
            <a:pPr marL="285750" indent="-285750">
              <a:buFont typeface="Arial" panose="020B0604020202020204" pitchFamily="34" charset="0"/>
              <a:buChar char="•"/>
            </a:pPr>
            <a:r>
              <a:rPr lang="es-ES" dirty="0" err="1"/>
              <a:t>Rotate</a:t>
            </a:r>
            <a:r>
              <a:rPr lang="es-ES" dirty="0"/>
              <a:t> </a:t>
            </a:r>
          </a:p>
          <a:p>
            <a:pPr marL="285750" indent="-285750">
              <a:buFont typeface="Arial" panose="020B0604020202020204" pitchFamily="34" charset="0"/>
              <a:buChar char="•"/>
            </a:pPr>
            <a:r>
              <a:rPr lang="es-ES" dirty="0" err="1"/>
              <a:t>Translate</a:t>
            </a:r>
            <a:endParaRPr lang="es-ES" dirty="0"/>
          </a:p>
          <a:p>
            <a:pPr marL="285750" indent="-285750">
              <a:buFont typeface="Arial" panose="020B0604020202020204" pitchFamily="34" charset="0"/>
              <a:buChar char="•"/>
            </a:pPr>
            <a:r>
              <a:rPr lang="es-ES" dirty="0" err="1"/>
              <a:t>Scale</a:t>
            </a:r>
            <a:r>
              <a:rPr lang="es-ES" dirty="0"/>
              <a:t> </a:t>
            </a:r>
          </a:p>
          <a:p>
            <a:endParaRPr lang="es-ES" dirty="0"/>
          </a:p>
          <a:p>
            <a:r>
              <a:rPr lang="es-ES" dirty="0"/>
              <a:t>Detalles a tener en cuenta:</a:t>
            </a:r>
          </a:p>
          <a:p>
            <a:pPr marL="285750" indent="-285750" fontAlgn="ctr">
              <a:buFont typeface="Arial" panose="020B0604020202020204" pitchFamily="34" charset="0"/>
              <a:buChar char="•"/>
            </a:pPr>
            <a:r>
              <a:rPr lang="es-ES" dirty="0"/>
              <a:t>Las capas y grupos deben tener el mismo nombre</a:t>
            </a:r>
          </a:p>
          <a:p>
            <a:pPr marL="285750" indent="-285750" fontAlgn="ctr">
              <a:buFont typeface="Arial" panose="020B0604020202020204" pitchFamily="34" charset="0"/>
              <a:buChar char="•"/>
            </a:pPr>
            <a:r>
              <a:rPr lang="es-ES" dirty="0"/>
              <a:t>Al seleccionar la opción "Smart </a:t>
            </a:r>
            <a:r>
              <a:rPr lang="es-ES" dirty="0" err="1"/>
              <a:t>animate</a:t>
            </a:r>
            <a:r>
              <a:rPr lang="es-ES" dirty="0"/>
              <a:t> </a:t>
            </a:r>
            <a:r>
              <a:rPr lang="es-ES" dirty="0" err="1"/>
              <a:t>matching</a:t>
            </a:r>
            <a:r>
              <a:rPr lang="es-ES" dirty="0"/>
              <a:t> </a:t>
            </a:r>
            <a:r>
              <a:rPr lang="es-ES" dirty="0" err="1"/>
              <a:t>layers</a:t>
            </a:r>
            <a:r>
              <a:rPr lang="es-ES" dirty="0"/>
              <a:t>" </a:t>
            </a:r>
            <a:r>
              <a:rPr lang="es-ES" dirty="0" err="1"/>
              <a:t>unicamente</a:t>
            </a:r>
            <a:r>
              <a:rPr lang="es-ES" dirty="0"/>
              <a:t> genera la animación de aquellas capas que hayan sido modificadas sus propiedades. Si las capas se llaman con el mismo nombre, se generara una animación de opacidad. Al cambiar dicho nombre es cuando esta animación seria otra.</a:t>
            </a:r>
          </a:p>
          <a:p>
            <a:endParaRPr lang="es-ES" dirty="0"/>
          </a:p>
        </p:txBody>
      </p:sp>
      <p:pic>
        <p:nvPicPr>
          <p:cNvPr id="12" name="Imagen 11">
            <a:extLst>
              <a:ext uri="{FF2B5EF4-FFF2-40B4-BE49-F238E27FC236}">
                <a16:creationId xmlns:a16="http://schemas.microsoft.com/office/drawing/2014/main" id="{87F62E11-083D-004C-8CD4-F25130F87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543" y="1635885"/>
            <a:ext cx="3277257" cy="3978275"/>
          </a:xfrm>
          <a:prstGeom prst="rect">
            <a:avLst/>
          </a:prstGeom>
        </p:spPr>
      </p:pic>
    </p:spTree>
    <p:extLst>
      <p:ext uri="{BB962C8B-B14F-4D97-AF65-F5344CB8AC3E}">
        <p14:creationId xmlns:p14="http://schemas.microsoft.com/office/powerpoint/2010/main" val="21806766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Práctica 8</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127</a:t>
            </a:fld>
            <a:endParaRPr lang="es-ES" dirty="0"/>
          </a:p>
        </p:txBody>
      </p:sp>
      <p:sp>
        <p:nvSpPr>
          <p:cNvPr id="8" name="Rectángulo 7">
            <a:extLst>
              <a:ext uri="{FF2B5EF4-FFF2-40B4-BE49-F238E27FC236}">
                <a16:creationId xmlns:a16="http://schemas.microsoft.com/office/drawing/2014/main" id="{60C47D30-AF96-B442-A708-02839FBBD3AB}"/>
              </a:ext>
            </a:extLst>
          </p:cNvPr>
          <p:cNvSpPr/>
          <p:nvPr/>
        </p:nvSpPr>
        <p:spPr>
          <a:xfrm>
            <a:off x="531204" y="1153999"/>
            <a:ext cx="10905506" cy="369332"/>
          </a:xfrm>
          <a:prstGeom prst="rect">
            <a:avLst/>
          </a:prstGeom>
        </p:spPr>
        <p:txBody>
          <a:bodyPr wrap="square">
            <a:spAutoFit/>
          </a:bodyPr>
          <a:lstStyle/>
          <a:p>
            <a:r>
              <a:rPr lang="es-ES" dirty="0"/>
              <a:t>Imita la siguiente animación utilizando Smart </a:t>
            </a:r>
            <a:r>
              <a:rPr lang="es-ES" dirty="0" err="1"/>
              <a:t>Animate</a:t>
            </a:r>
            <a:r>
              <a:rPr lang="es-ES" dirty="0"/>
              <a:t>:</a:t>
            </a:r>
          </a:p>
        </p:txBody>
      </p:sp>
      <p:pic>
        <p:nvPicPr>
          <p:cNvPr id="7" name="Imagen 6" descr="Interfaz de usuario gráfica, Aplicación&#10;&#10;Descripción generada automáticamente">
            <a:extLst>
              <a:ext uri="{FF2B5EF4-FFF2-40B4-BE49-F238E27FC236}">
                <a16:creationId xmlns:a16="http://schemas.microsoft.com/office/drawing/2014/main" id="{26B84790-C784-D54F-9DB7-C6812ED58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67" y="1584814"/>
            <a:ext cx="9601200" cy="4495800"/>
          </a:xfrm>
          <a:prstGeom prst="rect">
            <a:avLst/>
          </a:prstGeom>
        </p:spPr>
      </p:pic>
    </p:spTree>
    <p:extLst>
      <p:ext uri="{BB962C8B-B14F-4D97-AF65-F5344CB8AC3E}">
        <p14:creationId xmlns:p14="http://schemas.microsoft.com/office/powerpoint/2010/main" val="2029580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Exportación </a:t>
            </a:r>
            <a:r>
              <a:rPr lang="es-ES" dirty="0" err="1">
                <a:solidFill>
                  <a:srgbClr val="960F68"/>
                </a:solidFill>
              </a:rPr>
              <a:t>Zeplin</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128</a:t>
            </a:fld>
            <a:endParaRPr lang="es-ES" dirty="0"/>
          </a:p>
        </p:txBody>
      </p:sp>
      <p:pic>
        <p:nvPicPr>
          <p:cNvPr id="9" name="Imagen 8" descr="Interfaz de usuario gráfica, Texto, Aplicación&#10;&#10;Descripción generada automáticamente">
            <a:extLst>
              <a:ext uri="{FF2B5EF4-FFF2-40B4-BE49-F238E27FC236}">
                <a16:creationId xmlns:a16="http://schemas.microsoft.com/office/drawing/2014/main" id="{3D391D4A-D969-8846-A395-33911CAD3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85" y="1603396"/>
            <a:ext cx="11598880" cy="3007342"/>
          </a:xfrm>
          <a:prstGeom prst="rect">
            <a:avLst/>
          </a:prstGeom>
        </p:spPr>
      </p:pic>
      <p:sp>
        <p:nvSpPr>
          <p:cNvPr id="10" name="CuadroTexto 9">
            <a:extLst>
              <a:ext uri="{FF2B5EF4-FFF2-40B4-BE49-F238E27FC236}">
                <a16:creationId xmlns:a16="http://schemas.microsoft.com/office/drawing/2014/main" id="{9600CE35-794C-AB4A-BA6D-211FDE55EA74}"/>
              </a:ext>
            </a:extLst>
          </p:cNvPr>
          <p:cNvSpPr txBox="1"/>
          <p:nvPr/>
        </p:nvSpPr>
        <p:spPr>
          <a:xfrm>
            <a:off x="4547120" y="5486400"/>
            <a:ext cx="2345579" cy="646331"/>
          </a:xfrm>
          <a:prstGeom prst="rect">
            <a:avLst/>
          </a:prstGeom>
          <a:noFill/>
        </p:spPr>
        <p:txBody>
          <a:bodyPr wrap="none" rtlCol="0">
            <a:spAutoFit/>
          </a:bodyPr>
          <a:lstStyle/>
          <a:p>
            <a:r>
              <a:rPr lang="es-ES" dirty="0">
                <a:hlinkClick r:id="rId5"/>
              </a:rPr>
              <a:t>https://zpl.io/VQlw5gn</a:t>
            </a:r>
            <a:endParaRPr lang="es-ES" dirty="0"/>
          </a:p>
          <a:p>
            <a:endParaRPr lang="es-ES" dirty="0"/>
          </a:p>
        </p:txBody>
      </p:sp>
    </p:spTree>
    <p:extLst>
      <p:ext uri="{BB962C8B-B14F-4D97-AF65-F5344CB8AC3E}">
        <p14:creationId xmlns:p14="http://schemas.microsoft.com/office/powerpoint/2010/main" val="30255783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a:solidFill>
                  <a:srgbClr val="960F68"/>
                </a:solidFill>
              </a:rPr>
              <a:t>Figma – Trabajo colaborativo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129</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E9F52752-6DEB-434B-8A87-8912E8A2F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185692"/>
            <a:ext cx="5163671" cy="2727366"/>
          </a:xfrm>
          <a:prstGeom prst="rect">
            <a:avLst/>
          </a:prstGeom>
        </p:spPr>
      </p:pic>
      <p:pic>
        <p:nvPicPr>
          <p:cNvPr id="12" name="Imagen 11">
            <a:extLst>
              <a:ext uri="{FF2B5EF4-FFF2-40B4-BE49-F238E27FC236}">
                <a16:creationId xmlns:a16="http://schemas.microsoft.com/office/drawing/2014/main" id="{5FABE3A8-B1D8-EB4C-AA0A-3A6AF484F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039" y="4082830"/>
            <a:ext cx="5925671" cy="1908109"/>
          </a:xfrm>
          <a:prstGeom prst="rect">
            <a:avLst/>
          </a:prstGeom>
        </p:spPr>
      </p:pic>
    </p:spTree>
    <p:extLst>
      <p:ext uri="{BB962C8B-B14F-4D97-AF65-F5344CB8AC3E}">
        <p14:creationId xmlns:p14="http://schemas.microsoft.com/office/powerpoint/2010/main" val="279028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a:t>
            </a:fld>
            <a:endParaRPr lang="es-ES" dirty="0"/>
          </a:p>
        </p:txBody>
      </p:sp>
      <p:pic>
        <p:nvPicPr>
          <p:cNvPr id="10242" name="Picture 2" descr="User Experience and User Interface: Commonalities | User experience design,  Ux design process, Design thinking">
            <a:extLst>
              <a:ext uri="{FF2B5EF4-FFF2-40B4-BE49-F238E27FC236}">
                <a16:creationId xmlns:a16="http://schemas.microsoft.com/office/drawing/2014/main" id="{A98BACD3-B4DA-4745-BCFC-0A9086061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633" y="624816"/>
            <a:ext cx="8672734" cy="560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95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130</a:t>
            </a:fld>
            <a:endParaRPr lang="es-ES" dirty="0"/>
          </a:p>
        </p:txBody>
      </p:sp>
      <p:pic>
        <p:nvPicPr>
          <p:cNvPr id="12" name="Imagen 11">
            <a:extLst>
              <a:ext uri="{FF2B5EF4-FFF2-40B4-BE49-F238E27FC236}">
                <a16:creationId xmlns:a16="http://schemas.microsoft.com/office/drawing/2014/main" id="{5FABE3A8-B1D8-EB4C-AA0A-3A6AF484F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039" y="4082830"/>
            <a:ext cx="5925671" cy="1908109"/>
          </a:xfrm>
          <a:prstGeom prst="rect">
            <a:avLst/>
          </a:prstGeom>
        </p:spPr>
      </p:pic>
      <p:pic>
        <p:nvPicPr>
          <p:cNvPr id="8" name="Imagen 7" descr="Interfaz de usuario gráfica&#10;&#10;Descripción generada automáticamente con confianza media">
            <a:extLst>
              <a:ext uri="{FF2B5EF4-FFF2-40B4-BE49-F238E27FC236}">
                <a16:creationId xmlns:a16="http://schemas.microsoft.com/office/drawing/2014/main" id="{10512625-CA7A-6E48-A806-AA9CB832F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90" y="1182039"/>
            <a:ext cx="5632174" cy="2892675"/>
          </a:xfrm>
          <a:prstGeom prst="rect">
            <a:avLst/>
          </a:prstGeom>
        </p:spPr>
      </p:pic>
    </p:spTree>
    <p:extLst>
      <p:ext uri="{BB962C8B-B14F-4D97-AF65-F5344CB8AC3E}">
        <p14:creationId xmlns:p14="http://schemas.microsoft.com/office/powerpoint/2010/main" val="1327253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Ventajas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131</a:t>
            </a:fld>
            <a:endParaRPr lang="es-ES" dirty="0"/>
          </a:p>
        </p:txBody>
      </p:sp>
      <p:sp>
        <p:nvSpPr>
          <p:cNvPr id="6" name="CuadroTexto 5">
            <a:extLst>
              <a:ext uri="{FF2B5EF4-FFF2-40B4-BE49-F238E27FC236}">
                <a16:creationId xmlns:a16="http://schemas.microsoft.com/office/drawing/2014/main" id="{276D7C69-2189-E346-82E6-AFF93217A7E4}"/>
              </a:ext>
            </a:extLst>
          </p:cNvPr>
          <p:cNvSpPr txBox="1"/>
          <p:nvPr/>
        </p:nvSpPr>
        <p:spPr>
          <a:xfrm>
            <a:off x="712520" y="1935678"/>
            <a:ext cx="4409650" cy="1477328"/>
          </a:xfrm>
          <a:prstGeom prst="rect">
            <a:avLst/>
          </a:prstGeom>
          <a:noFill/>
        </p:spPr>
        <p:txBody>
          <a:bodyPr wrap="square" rtlCol="0">
            <a:spAutoFit/>
          </a:bodyPr>
          <a:lstStyle/>
          <a:p>
            <a:pPr marL="285750" indent="-285750">
              <a:buFont typeface="Arial" panose="020B0604020202020204" pitchFamily="34" charset="0"/>
              <a:buChar char="•"/>
            </a:pPr>
            <a:r>
              <a:rPr lang="es-ES" dirty="0"/>
              <a:t>Consistencia</a:t>
            </a:r>
          </a:p>
          <a:p>
            <a:pPr marL="285750" indent="-285750">
              <a:buFont typeface="Arial" panose="020B0604020202020204" pitchFamily="34" charset="0"/>
              <a:buChar char="•"/>
            </a:pPr>
            <a:r>
              <a:rPr lang="es-ES" dirty="0"/>
              <a:t>Velocidad y menos decisiones</a:t>
            </a:r>
          </a:p>
          <a:p>
            <a:pPr marL="285750" indent="-285750">
              <a:buFont typeface="Arial" panose="020B0604020202020204" pitchFamily="34" charset="0"/>
              <a:buChar char="•"/>
            </a:pPr>
            <a:r>
              <a:rPr lang="es-ES" dirty="0"/>
              <a:t>Documentación y mantenimiento</a:t>
            </a:r>
          </a:p>
          <a:p>
            <a:pPr marL="285750" indent="-285750">
              <a:buFont typeface="Arial" panose="020B0604020202020204" pitchFamily="34" charset="0"/>
              <a:buChar char="•"/>
            </a:pPr>
            <a:r>
              <a:rPr lang="es-ES" dirty="0"/>
              <a:t>Reduce curva de aprendizaje</a:t>
            </a:r>
          </a:p>
          <a:p>
            <a:pPr marL="285750" indent="-285750">
              <a:buFont typeface="Arial" panose="020B0604020202020204" pitchFamily="34" charset="0"/>
              <a:buChar char="•"/>
            </a:pPr>
            <a:endParaRPr lang="es-ES" dirty="0"/>
          </a:p>
        </p:txBody>
      </p:sp>
      <p:pic>
        <p:nvPicPr>
          <p:cNvPr id="7" name="Marcador de contenido 4" descr="Captura de pantalla de un celular&#10;&#10;Descripción generada automáticamente">
            <a:extLst>
              <a:ext uri="{FF2B5EF4-FFF2-40B4-BE49-F238E27FC236}">
                <a16:creationId xmlns:a16="http://schemas.microsoft.com/office/drawing/2014/main" id="{58119A60-546A-1C49-8323-8B185D453A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66607" y="1469767"/>
            <a:ext cx="5511103" cy="4635513"/>
          </a:xfrm>
        </p:spPr>
      </p:pic>
    </p:spTree>
    <p:extLst>
      <p:ext uri="{BB962C8B-B14F-4D97-AF65-F5344CB8AC3E}">
        <p14:creationId xmlns:p14="http://schemas.microsoft.com/office/powerpoint/2010/main" val="19056813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Ventajas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132</a:t>
            </a:fld>
            <a:endParaRPr lang="es-ES" dirty="0"/>
          </a:p>
        </p:txBody>
      </p:sp>
      <p:pic>
        <p:nvPicPr>
          <p:cNvPr id="7" name="Marcador de contenido 4" descr="Una captura de pantalla de un celular&#10;&#10;Descripción generada automáticamente">
            <a:extLst>
              <a:ext uri="{FF2B5EF4-FFF2-40B4-BE49-F238E27FC236}">
                <a16:creationId xmlns:a16="http://schemas.microsoft.com/office/drawing/2014/main" id="{3B744302-2D2E-6A45-BEA3-C3C585C9D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751" y="1169164"/>
            <a:ext cx="7898497" cy="4979877"/>
          </a:xfrm>
          <a:prstGeom prst="rect">
            <a:avLst/>
          </a:prstGeom>
          <a:noFill/>
        </p:spPr>
      </p:pic>
    </p:spTree>
    <p:extLst>
      <p:ext uri="{BB962C8B-B14F-4D97-AF65-F5344CB8AC3E}">
        <p14:creationId xmlns:p14="http://schemas.microsoft.com/office/powerpoint/2010/main" val="2008350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Style </a:t>
            </a:r>
            <a:r>
              <a:rPr lang="es-ES" dirty="0" err="1">
                <a:solidFill>
                  <a:srgbClr val="960F68"/>
                </a:solidFill>
              </a:rPr>
              <a:t>Dictionary</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133</a:t>
            </a:fld>
            <a:endParaRPr lang="es-ES" dirty="0"/>
          </a:p>
        </p:txBody>
      </p:sp>
      <p:pic>
        <p:nvPicPr>
          <p:cNvPr id="27650" name="Picture 2" descr="Style Dictionary Hackathon! | AWS Open Source Blog">
            <a:extLst>
              <a:ext uri="{FF2B5EF4-FFF2-40B4-BE49-F238E27FC236}">
                <a16:creationId xmlns:a16="http://schemas.microsoft.com/office/drawing/2014/main" id="{4233299C-6661-0748-B386-51D91CBB6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088" y="1263471"/>
            <a:ext cx="8673193" cy="43310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5A29104-F0F3-B845-A318-B0E56CEF6A52}"/>
              </a:ext>
            </a:extLst>
          </p:cNvPr>
          <p:cNvSpPr txBox="1"/>
          <p:nvPr/>
        </p:nvSpPr>
        <p:spPr>
          <a:xfrm>
            <a:off x="4174448" y="5892581"/>
            <a:ext cx="3843103" cy="646331"/>
          </a:xfrm>
          <a:prstGeom prst="rect">
            <a:avLst/>
          </a:prstGeom>
          <a:noFill/>
        </p:spPr>
        <p:txBody>
          <a:bodyPr wrap="none" rtlCol="0">
            <a:spAutoFit/>
          </a:bodyPr>
          <a:lstStyle/>
          <a:p>
            <a:r>
              <a:rPr lang="es-ES" dirty="0">
                <a:hlinkClick r:id="rId5"/>
              </a:rPr>
              <a:t>https://amzn.github.io/style-dictionary</a:t>
            </a:r>
            <a:endParaRPr lang="es-ES" dirty="0"/>
          </a:p>
          <a:p>
            <a:endParaRPr lang="es-ES" dirty="0"/>
          </a:p>
        </p:txBody>
      </p:sp>
    </p:spTree>
    <p:extLst>
      <p:ext uri="{BB962C8B-B14F-4D97-AF65-F5344CB8AC3E}">
        <p14:creationId xmlns:p14="http://schemas.microsoft.com/office/powerpoint/2010/main" val="3801218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Style </a:t>
            </a:r>
            <a:r>
              <a:rPr lang="es-ES" dirty="0" err="1">
                <a:solidFill>
                  <a:srgbClr val="960F68"/>
                </a:solidFill>
              </a:rPr>
              <a:t>Dictionary</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134</a:t>
            </a:fld>
            <a:endParaRPr lang="es-ES" dirty="0"/>
          </a:p>
        </p:txBody>
      </p:sp>
      <p:pic>
        <p:nvPicPr>
          <p:cNvPr id="8" name="Imagen 7" descr="Diagrama&#10;&#10;Descripción generada automáticamente">
            <a:extLst>
              <a:ext uri="{FF2B5EF4-FFF2-40B4-BE49-F238E27FC236}">
                <a16:creationId xmlns:a16="http://schemas.microsoft.com/office/drawing/2014/main" id="{DE831307-56F1-1E49-8749-9D6661A05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305" y="1284854"/>
            <a:ext cx="7321209" cy="5071496"/>
          </a:xfrm>
          <a:prstGeom prst="rect">
            <a:avLst/>
          </a:prstGeom>
        </p:spPr>
      </p:pic>
    </p:spTree>
    <p:extLst>
      <p:ext uri="{BB962C8B-B14F-4D97-AF65-F5344CB8AC3E}">
        <p14:creationId xmlns:p14="http://schemas.microsoft.com/office/powerpoint/2010/main" val="20835268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a:t>
            </a:r>
            <a:r>
              <a:rPr lang="es-ES" dirty="0" err="1">
                <a:solidFill>
                  <a:srgbClr val="960F68"/>
                </a:solidFill>
              </a:rPr>
              <a:t>figma</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135</a:t>
            </a:fld>
            <a:endParaRPr lang="es-ES" dirty="0"/>
          </a:p>
        </p:txBody>
      </p:sp>
      <p:pic>
        <p:nvPicPr>
          <p:cNvPr id="29698" name="Picture 2" descr="Image for post">
            <a:extLst>
              <a:ext uri="{FF2B5EF4-FFF2-40B4-BE49-F238E27FC236}">
                <a16:creationId xmlns:a16="http://schemas.microsoft.com/office/drawing/2014/main" id="{270AD0CD-B105-F44C-A3F6-AD2E4C1E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810" y="1523331"/>
            <a:ext cx="8015844" cy="351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163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a:t>
            </a:r>
            <a:r>
              <a:rPr lang="es-ES" dirty="0" err="1">
                <a:solidFill>
                  <a:srgbClr val="960F68"/>
                </a:solidFill>
              </a:rPr>
              <a:t>figma</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136</a:t>
            </a:fld>
            <a:endParaRPr lang="es-ES" dirty="0"/>
          </a:p>
        </p:txBody>
      </p:sp>
      <p:pic>
        <p:nvPicPr>
          <p:cNvPr id="29698" name="Picture 2" descr="Image for post">
            <a:extLst>
              <a:ext uri="{FF2B5EF4-FFF2-40B4-BE49-F238E27FC236}">
                <a16:creationId xmlns:a16="http://schemas.microsoft.com/office/drawing/2014/main" id="{270AD0CD-B105-F44C-A3F6-AD2E4C1E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810" y="1523331"/>
            <a:ext cx="8015844" cy="351110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20C4431-44FB-8742-862A-124B3938EFF8}"/>
              </a:ext>
            </a:extLst>
          </p:cNvPr>
          <p:cNvSpPr txBox="1"/>
          <p:nvPr/>
        </p:nvSpPr>
        <p:spPr>
          <a:xfrm>
            <a:off x="3758764" y="5474525"/>
            <a:ext cx="3922292" cy="646331"/>
          </a:xfrm>
          <a:prstGeom prst="rect">
            <a:avLst/>
          </a:prstGeom>
          <a:noFill/>
        </p:spPr>
        <p:txBody>
          <a:bodyPr wrap="none" rtlCol="0">
            <a:spAutoFit/>
          </a:bodyPr>
          <a:lstStyle/>
          <a:p>
            <a:r>
              <a:rPr lang="es-ES" dirty="0">
                <a:hlinkClick r:id="rId5"/>
              </a:rPr>
              <a:t>https://www.figma.com/developers/api</a:t>
            </a:r>
            <a:endParaRPr lang="es-ES" dirty="0"/>
          </a:p>
          <a:p>
            <a:endParaRPr lang="es-ES" dirty="0"/>
          </a:p>
        </p:txBody>
      </p:sp>
    </p:spTree>
    <p:extLst>
      <p:ext uri="{BB962C8B-B14F-4D97-AF65-F5344CB8AC3E}">
        <p14:creationId xmlns:p14="http://schemas.microsoft.com/office/powerpoint/2010/main" val="1217674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a:t>
            </a:r>
            <a:r>
              <a:rPr lang="es-ES" dirty="0" err="1">
                <a:solidFill>
                  <a:srgbClr val="960F68"/>
                </a:solidFill>
              </a:rPr>
              <a:t>figma</a:t>
            </a:r>
            <a:r>
              <a:rPr lang="es-ES" dirty="0">
                <a:solidFill>
                  <a:srgbClr val="960F68"/>
                </a:solidFill>
              </a:rPr>
              <a:t> – Access </a:t>
            </a:r>
            <a:r>
              <a:rPr lang="es-ES" dirty="0" err="1">
                <a:solidFill>
                  <a:srgbClr val="960F68"/>
                </a:solidFill>
              </a:rPr>
              <a:t>token</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137</a:t>
            </a:fld>
            <a:endParaRPr lang="es-ES" dirty="0"/>
          </a:p>
        </p:txBody>
      </p:sp>
      <p:pic>
        <p:nvPicPr>
          <p:cNvPr id="10" name="Imagen 9" descr="Interfaz de usuario gráfica, Aplicación&#10;&#10;Descripción generada automáticamente">
            <a:extLst>
              <a:ext uri="{FF2B5EF4-FFF2-40B4-BE49-F238E27FC236}">
                <a16:creationId xmlns:a16="http://schemas.microsoft.com/office/drawing/2014/main" id="{319A8EAA-0962-4741-88EC-49EBBDC5D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453" y="1622820"/>
            <a:ext cx="6492437" cy="3366158"/>
          </a:xfrm>
          <a:prstGeom prst="rect">
            <a:avLst/>
          </a:prstGeom>
        </p:spPr>
      </p:pic>
      <p:pic>
        <p:nvPicPr>
          <p:cNvPr id="12" name="Imagen 11" descr="Interfaz de usuario gráfica, Texto, Aplicación, Correo electrónico&#10;&#10;Descripción generada automáticamente">
            <a:extLst>
              <a:ext uri="{FF2B5EF4-FFF2-40B4-BE49-F238E27FC236}">
                <a16:creationId xmlns:a16="http://schemas.microsoft.com/office/drawing/2014/main" id="{41CA2F66-4F95-E84E-804B-F809273DD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10" y="1622820"/>
            <a:ext cx="3937277" cy="3447194"/>
          </a:xfrm>
          <a:prstGeom prst="rect">
            <a:avLst/>
          </a:prstGeom>
        </p:spPr>
      </p:pic>
    </p:spTree>
    <p:extLst>
      <p:ext uri="{BB962C8B-B14F-4D97-AF65-F5344CB8AC3E}">
        <p14:creationId xmlns:p14="http://schemas.microsoft.com/office/powerpoint/2010/main" val="5428916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144204"/>
            <a:ext cx="10515600" cy="1325563"/>
          </a:xfrm>
        </p:spPr>
        <p:txBody>
          <a:bodyPr/>
          <a:lstStyle/>
          <a:p>
            <a:r>
              <a:rPr lang="es-ES" dirty="0" err="1">
                <a:solidFill>
                  <a:srgbClr val="960F68"/>
                </a:solidFill>
              </a:rPr>
              <a:t>Design</a:t>
            </a:r>
            <a:r>
              <a:rPr lang="es-ES" dirty="0">
                <a:solidFill>
                  <a:srgbClr val="960F68"/>
                </a:solidFill>
              </a:rPr>
              <a:t> </a:t>
            </a:r>
            <a:r>
              <a:rPr lang="es-ES" dirty="0" err="1">
                <a:solidFill>
                  <a:srgbClr val="960F68"/>
                </a:solidFill>
              </a:rPr>
              <a:t>Tokens</a:t>
            </a:r>
            <a:r>
              <a:rPr lang="es-ES" dirty="0">
                <a:solidFill>
                  <a:srgbClr val="960F68"/>
                </a:solidFill>
              </a:rPr>
              <a:t> + </a:t>
            </a:r>
            <a:r>
              <a:rPr lang="es-ES" dirty="0" err="1">
                <a:solidFill>
                  <a:srgbClr val="960F68"/>
                </a:solidFill>
              </a:rPr>
              <a:t>figma</a:t>
            </a:r>
            <a:r>
              <a:rPr lang="es-ES" dirty="0">
                <a:solidFill>
                  <a:srgbClr val="960F68"/>
                </a:solidFill>
              </a:rPr>
              <a:t> – Demo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a:t>Análisis componentes visuales + Figma</a:t>
            </a:r>
            <a:endParaRPr lang="es-ES" dirty="0"/>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138</a:t>
            </a:fld>
            <a:endParaRPr lang="es-ES" dirty="0"/>
          </a:p>
        </p:txBody>
      </p:sp>
      <p:sp>
        <p:nvSpPr>
          <p:cNvPr id="6" name="Rectángulo 5">
            <a:extLst>
              <a:ext uri="{FF2B5EF4-FFF2-40B4-BE49-F238E27FC236}">
                <a16:creationId xmlns:a16="http://schemas.microsoft.com/office/drawing/2014/main" id="{F58D0220-45DE-9E43-9DB7-DC392FD4FFDA}"/>
              </a:ext>
            </a:extLst>
          </p:cNvPr>
          <p:cNvSpPr/>
          <p:nvPr/>
        </p:nvSpPr>
        <p:spPr>
          <a:xfrm>
            <a:off x="3160004" y="3105834"/>
            <a:ext cx="5871992" cy="646331"/>
          </a:xfrm>
          <a:prstGeom prst="rect">
            <a:avLst/>
          </a:prstGeom>
        </p:spPr>
        <p:txBody>
          <a:bodyPr wrap="none">
            <a:spAutoFit/>
          </a:bodyPr>
          <a:lstStyle/>
          <a:p>
            <a:r>
              <a:rPr lang="es-ES" dirty="0">
                <a:hlinkClick r:id="rId4"/>
              </a:rPr>
              <a:t>https://github.com/Jsamper92/Demo-DesignToken-figmaAPI</a:t>
            </a:r>
            <a:endParaRPr lang="es-ES" dirty="0"/>
          </a:p>
          <a:p>
            <a:endParaRPr lang="es-ES" dirty="0"/>
          </a:p>
        </p:txBody>
      </p:sp>
    </p:spTree>
    <p:extLst>
      <p:ext uri="{BB962C8B-B14F-4D97-AF65-F5344CB8AC3E}">
        <p14:creationId xmlns:p14="http://schemas.microsoft.com/office/powerpoint/2010/main" val="2871832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p:cNvSpPr txBox="1">
            <a:spLocks noChangeArrowheads="1"/>
          </p:cNvSpPr>
          <p:nvPr/>
        </p:nvSpPr>
        <p:spPr bwMode="auto">
          <a:xfrm>
            <a:off x="3429000" y="5938839"/>
            <a:ext cx="7050088" cy="276225"/>
          </a:xfrm>
          <a:prstGeom prst="rect">
            <a:avLst/>
          </a:prstGeom>
          <a:noFill/>
          <a:ln w="9525">
            <a:noFill/>
            <a:miter lim="800000"/>
            <a:headEnd/>
            <a:tailEnd/>
          </a:ln>
        </p:spPr>
        <p:txBody>
          <a:bodyPr lIns="0" tIns="0" rIns="0" bIns="0">
            <a:spAutoFit/>
          </a:bodyPr>
          <a:lstStyle/>
          <a:p>
            <a:pPr algn="r" eaLnBrk="0" hangingPunct="0">
              <a:spcBef>
                <a:spcPct val="75000"/>
              </a:spcBef>
            </a:pPr>
            <a:r>
              <a:rPr lang="es-ES_tradnl">
                <a:solidFill>
                  <a:srgbClr val="808080"/>
                </a:solidFill>
              </a:rPr>
              <a:t>everis.com</a:t>
            </a:r>
          </a:p>
        </p:txBody>
      </p:sp>
      <p:pic>
        <p:nvPicPr>
          <p:cNvPr id="52227" name="Picture 5"/>
          <p:cNvPicPr>
            <a:picLocks noChangeAspect="1" noChangeArrowheads="1"/>
          </p:cNvPicPr>
          <p:nvPr/>
        </p:nvPicPr>
        <p:blipFill>
          <a:blip r:embed="rId3" cstate="print"/>
          <a:srcRect/>
          <a:stretch>
            <a:fillRect/>
          </a:stretch>
        </p:blipFill>
        <p:spPr bwMode="auto">
          <a:xfrm>
            <a:off x="1670051" y="5253038"/>
            <a:ext cx="1184275" cy="1128712"/>
          </a:xfrm>
          <a:prstGeom prst="rect">
            <a:avLst/>
          </a:prstGeom>
          <a:noFill/>
          <a:ln w="9525">
            <a:noFill/>
            <a:miter lim="800000"/>
            <a:headEnd/>
            <a:tailEnd/>
          </a:ln>
        </p:spPr>
      </p:pic>
      <p:pic>
        <p:nvPicPr>
          <p:cNvPr id="52228" name="Picture 6" descr="Logo Universidad Corporativa para PPT"/>
          <p:cNvPicPr>
            <a:picLocks noChangeAspect="1" noChangeArrowheads="1"/>
          </p:cNvPicPr>
          <p:nvPr/>
        </p:nvPicPr>
        <p:blipFill>
          <a:blip r:embed="rId4" cstate="print"/>
          <a:srcRect l="26456" t="33862" r="28043" b="35449"/>
          <a:stretch>
            <a:fillRect/>
          </a:stretch>
        </p:blipFill>
        <p:spPr bwMode="auto">
          <a:xfrm>
            <a:off x="6237288" y="271464"/>
            <a:ext cx="4368800" cy="2949575"/>
          </a:xfrm>
          <a:prstGeom prst="rect">
            <a:avLst/>
          </a:prstGeom>
          <a:noFill/>
          <a:ln w="9525">
            <a:noFill/>
            <a:miter lim="800000"/>
            <a:headEnd/>
            <a:tailEnd/>
          </a:ln>
        </p:spPr>
      </p:pic>
    </p:spTree>
    <p:extLst>
      <p:ext uri="{BB962C8B-B14F-4D97-AF65-F5344CB8AC3E}">
        <p14:creationId xmlns:p14="http://schemas.microsoft.com/office/powerpoint/2010/main" val="363279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14</a:t>
            </a:fld>
            <a:endParaRPr lang="es-ES" dirty="0"/>
          </a:p>
        </p:txBody>
      </p:sp>
      <p:pic>
        <p:nvPicPr>
          <p:cNvPr id="11" name="Imagen 10">
            <a:extLst>
              <a:ext uri="{FF2B5EF4-FFF2-40B4-BE49-F238E27FC236}">
                <a16:creationId xmlns:a16="http://schemas.microsoft.com/office/drawing/2014/main" id="{9EAC1930-EB08-734C-AA53-4E044716A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052" y="4027329"/>
            <a:ext cx="9537895" cy="939694"/>
          </a:xfrm>
          <a:prstGeom prst="rect">
            <a:avLst/>
          </a:prstGeom>
        </p:spPr>
      </p:pic>
      <p:sp>
        <p:nvSpPr>
          <p:cNvPr id="5" name="Rectángulo 4">
            <a:extLst>
              <a:ext uri="{FF2B5EF4-FFF2-40B4-BE49-F238E27FC236}">
                <a16:creationId xmlns:a16="http://schemas.microsoft.com/office/drawing/2014/main" id="{FCAE9B9B-2704-C54D-84BF-6365E6CAA4A3}"/>
              </a:ext>
            </a:extLst>
          </p:cNvPr>
          <p:cNvSpPr/>
          <p:nvPr/>
        </p:nvSpPr>
        <p:spPr>
          <a:xfrm>
            <a:off x="1327052" y="1416204"/>
            <a:ext cx="6096000" cy="1477328"/>
          </a:xfrm>
          <a:prstGeom prst="rect">
            <a:avLst/>
          </a:prstGeom>
        </p:spPr>
        <p:txBody>
          <a:bodyPr>
            <a:spAutoFit/>
          </a:bodyPr>
          <a:lstStyle/>
          <a:p>
            <a:pPr marL="228600" indent="-228600" fontAlgn="base">
              <a:buFontTx/>
              <a:buAutoNum type="arabicPeriod"/>
            </a:pPr>
            <a:r>
              <a:rPr lang="es-ES" dirty="0"/>
              <a:t>Investigación - UX</a:t>
            </a:r>
          </a:p>
          <a:p>
            <a:pPr marL="228600" indent="-228600" fontAlgn="base">
              <a:buFontTx/>
              <a:buAutoNum type="arabicPeriod"/>
            </a:pPr>
            <a:r>
              <a:rPr lang="es-ES" dirty="0"/>
              <a:t>Síntesis e ideación - UX</a:t>
            </a:r>
          </a:p>
          <a:p>
            <a:pPr marL="228600" indent="-228600" fontAlgn="base">
              <a:buFontTx/>
              <a:buAutoNum type="arabicPeriod"/>
            </a:pPr>
            <a:r>
              <a:rPr lang="es-ES" dirty="0"/>
              <a:t>Diseño visual y </a:t>
            </a:r>
            <a:r>
              <a:rPr lang="es-ES" dirty="0" err="1"/>
              <a:t>prototipado</a:t>
            </a:r>
            <a:r>
              <a:rPr lang="es-ES" dirty="0"/>
              <a:t> - UI</a:t>
            </a:r>
          </a:p>
          <a:p>
            <a:pPr marL="228600" indent="-228600" fontAlgn="base">
              <a:buFontTx/>
              <a:buAutoNum type="arabicPeriod"/>
            </a:pPr>
            <a:r>
              <a:rPr lang="es-ES" dirty="0"/>
              <a:t>Maquetación - Front</a:t>
            </a:r>
          </a:p>
          <a:p>
            <a:pPr marL="228600" indent="-228600" fontAlgn="base">
              <a:buFontTx/>
              <a:buAutoNum type="arabicPeriod"/>
            </a:pPr>
            <a:r>
              <a:rPr lang="es-ES" dirty="0"/>
              <a:t>Gestión de datos del backend - Front</a:t>
            </a:r>
          </a:p>
        </p:txBody>
      </p:sp>
    </p:spTree>
    <p:extLst>
      <p:ext uri="{BB962C8B-B14F-4D97-AF65-F5344CB8AC3E}">
        <p14:creationId xmlns:p14="http://schemas.microsoft.com/office/powerpoint/2010/main" val="2522958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15</a:t>
            </a:fld>
            <a:endParaRPr lang="es-ES" dirty="0"/>
          </a:p>
        </p:txBody>
      </p:sp>
      <p:pic>
        <p:nvPicPr>
          <p:cNvPr id="8" name="Imagen 7" descr="Diagrama&#10;&#10;Descripción generada automáticamente">
            <a:extLst>
              <a:ext uri="{FF2B5EF4-FFF2-40B4-BE49-F238E27FC236}">
                <a16:creationId xmlns:a16="http://schemas.microsoft.com/office/drawing/2014/main" id="{D0E19676-68B8-9E45-A773-8C274A46C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819" y="1226220"/>
            <a:ext cx="8760362" cy="4696277"/>
          </a:xfrm>
          <a:prstGeom prst="rect">
            <a:avLst/>
          </a:prstGeom>
        </p:spPr>
      </p:pic>
    </p:spTree>
    <p:extLst>
      <p:ext uri="{BB962C8B-B14F-4D97-AF65-F5344CB8AC3E}">
        <p14:creationId xmlns:p14="http://schemas.microsoft.com/office/powerpoint/2010/main" val="303308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16</a:t>
            </a:fld>
            <a:endParaRPr lang="es-ES" dirty="0"/>
          </a:p>
        </p:txBody>
      </p:sp>
      <p:sp>
        <p:nvSpPr>
          <p:cNvPr id="5" name="CuadroTexto 4">
            <a:extLst>
              <a:ext uri="{FF2B5EF4-FFF2-40B4-BE49-F238E27FC236}">
                <a16:creationId xmlns:a16="http://schemas.microsoft.com/office/drawing/2014/main" id="{C5B820D5-44C8-5C47-8866-5F1E554117A5}"/>
              </a:ext>
            </a:extLst>
          </p:cNvPr>
          <p:cNvSpPr txBox="1"/>
          <p:nvPr/>
        </p:nvSpPr>
        <p:spPr>
          <a:xfrm>
            <a:off x="2011680" y="1139483"/>
            <a:ext cx="1670650" cy="523220"/>
          </a:xfrm>
          <a:prstGeom prst="rect">
            <a:avLst/>
          </a:prstGeom>
          <a:noFill/>
        </p:spPr>
        <p:txBody>
          <a:bodyPr wrap="none" rtlCol="0">
            <a:spAutoFit/>
          </a:bodyPr>
          <a:lstStyle/>
          <a:p>
            <a:r>
              <a:rPr lang="es-ES" sz="2800" dirty="0"/>
              <a:t>Diseñador</a:t>
            </a:r>
          </a:p>
        </p:txBody>
      </p:sp>
      <p:sp>
        <p:nvSpPr>
          <p:cNvPr id="7" name="CuadroTexto 6">
            <a:extLst>
              <a:ext uri="{FF2B5EF4-FFF2-40B4-BE49-F238E27FC236}">
                <a16:creationId xmlns:a16="http://schemas.microsoft.com/office/drawing/2014/main" id="{3965E3B8-AA25-A449-AF3A-367943CCE643}"/>
              </a:ext>
            </a:extLst>
          </p:cNvPr>
          <p:cNvSpPr txBox="1"/>
          <p:nvPr/>
        </p:nvSpPr>
        <p:spPr>
          <a:xfrm>
            <a:off x="6939950" y="1154595"/>
            <a:ext cx="2168222" cy="523220"/>
          </a:xfrm>
          <a:prstGeom prst="rect">
            <a:avLst/>
          </a:prstGeom>
          <a:noFill/>
        </p:spPr>
        <p:txBody>
          <a:bodyPr wrap="none" rtlCol="0">
            <a:spAutoFit/>
          </a:bodyPr>
          <a:lstStyle/>
          <a:p>
            <a:r>
              <a:rPr lang="es-ES" sz="2800" dirty="0"/>
              <a:t>Desarrollador</a:t>
            </a:r>
          </a:p>
        </p:txBody>
      </p:sp>
      <p:cxnSp>
        <p:nvCxnSpPr>
          <p:cNvPr id="11" name="Conector recto 10">
            <a:extLst>
              <a:ext uri="{FF2B5EF4-FFF2-40B4-BE49-F238E27FC236}">
                <a16:creationId xmlns:a16="http://schemas.microsoft.com/office/drawing/2014/main" id="{21656886-8B92-6040-8376-AAF92BE0308C}"/>
              </a:ext>
            </a:extLst>
          </p:cNvPr>
          <p:cNvCxnSpPr>
            <a:cxnSpLocks/>
          </p:cNvCxnSpPr>
          <p:nvPr/>
        </p:nvCxnSpPr>
        <p:spPr>
          <a:xfrm>
            <a:off x="5613009" y="1677815"/>
            <a:ext cx="0" cy="154368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C16CC115-32BE-3E48-8ABD-C3677F3DC6AB}"/>
              </a:ext>
            </a:extLst>
          </p:cNvPr>
          <p:cNvSpPr txBox="1"/>
          <p:nvPr/>
        </p:nvSpPr>
        <p:spPr>
          <a:xfrm>
            <a:off x="2103468" y="2208628"/>
            <a:ext cx="1487074" cy="400110"/>
          </a:xfrm>
          <a:prstGeom prst="rect">
            <a:avLst/>
          </a:prstGeom>
          <a:noFill/>
        </p:spPr>
        <p:txBody>
          <a:bodyPr wrap="none" rtlCol="0">
            <a:spAutoFit/>
          </a:bodyPr>
          <a:lstStyle/>
          <a:p>
            <a:r>
              <a:rPr lang="es-ES" sz="2000" dirty="0"/>
              <a:t>Consistencia</a:t>
            </a:r>
          </a:p>
        </p:txBody>
      </p:sp>
      <p:sp>
        <p:nvSpPr>
          <p:cNvPr id="13" name="CuadroTexto 12">
            <a:extLst>
              <a:ext uri="{FF2B5EF4-FFF2-40B4-BE49-F238E27FC236}">
                <a16:creationId xmlns:a16="http://schemas.microsoft.com/office/drawing/2014/main" id="{F86C658D-FF4A-8444-B112-62B5E639A621}"/>
              </a:ext>
            </a:extLst>
          </p:cNvPr>
          <p:cNvSpPr txBox="1"/>
          <p:nvPr/>
        </p:nvSpPr>
        <p:spPr>
          <a:xfrm>
            <a:off x="7280524" y="2208628"/>
            <a:ext cx="1512273" cy="400110"/>
          </a:xfrm>
          <a:prstGeom prst="rect">
            <a:avLst/>
          </a:prstGeom>
          <a:noFill/>
        </p:spPr>
        <p:txBody>
          <a:bodyPr wrap="none" rtlCol="0">
            <a:spAutoFit/>
          </a:bodyPr>
          <a:lstStyle/>
          <a:p>
            <a:r>
              <a:rPr lang="es-ES" sz="2000" dirty="0"/>
              <a:t>Reusabilidad</a:t>
            </a:r>
          </a:p>
        </p:txBody>
      </p:sp>
      <p:pic>
        <p:nvPicPr>
          <p:cNvPr id="16" name="Picture 2" descr="Ejemplo de diseño de UI Kit (Diseño de Interfaz).">
            <a:extLst>
              <a:ext uri="{FF2B5EF4-FFF2-40B4-BE49-F238E27FC236}">
                <a16:creationId xmlns:a16="http://schemas.microsoft.com/office/drawing/2014/main" id="{91C0CA83-C6F0-A446-9742-C050D61D6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9434" y="3413485"/>
            <a:ext cx="6567150" cy="276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6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17</a:t>
            </a:fld>
            <a:endParaRPr lang="es-ES" dirty="0"/>
          </a:p>
        </p:txBody>
      </p:sp>
      <p:pic>
        <p:nvPicPr>
          <p:cNvPr id="12290" name="Picture 2" descr="office boss GIF">
            <a:extLst>
              <a:ext uri="{FF2B5EF4-FFF2-40B4-BE49-F238E27FC236}">
                <a16:creationId xmlns:a16="http://schemas.microsoft.com/office/drawing/2014/main" id="{42698871-FB6B-E343-B47A-5715ACAAD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865" y="1179928"/>
            <a:ext cx="8502270" cy="478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2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Historia</a:t>
            </a:r>
          </a:p>
        </p:txBody>
      </p:sp>
      <p:pic>
        <p:nvPicPr>
          <p:cNvPr id="16386" name="Picture 2" descr="Why design systems fail in product design | by Ben Ludwig | Medium">
            <a:extLst>
              <a:ext uri="{FF2B5EF4-FFF2-40B4-BE49-F238E27FC236}">
                <a16:creationId xmlns:a16="http://schemas.microsoft.com/office/drawing/2014/main" id="{1B6233E0-0CE2-6E4F-A6D2-373F4120D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104" y="1858045"/>
            <a:ext cx="6334756" cy="422382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FC9478-BC39-2A4D-9982-13B759139F7B}"/>
              </a:ext>
            </a:extLst>
          </p:cNvPr>
          <p:cNvSpPr txBox="1"/>
          <p:nvPr/>
        </p:nvSpPr>
        <p:spPr>
          <a:xfrm>
            <a:off x="631096" y="3231292"/>
            <a:ext cx="4983008" cy="1477328"/>
          </a:xfrm>
          <a:prstGeom prst="rect">
            <a:avLst/>
          </a:prstGeom>
          <a:noFill/>
        </p:spPr>
        <p:txBody>
          <a:bodyPr wrap="square" rtlCol="0">
            <a:spAutoFit/>
          </a:bodyPr>
          <a:lstStyle/>
          <a:p>
            <a:r>
              <a:rPr lang="es-ES" dirty="0"/>
              <a:t>El primer sistema de diseño data del año 1975, donde la NASA implemento una guía que incluía logotipos, fuentes, logos además de las instrucciones de su uso en edificios, uniformes, publicaciones científicas, etc.</a:t>
            </a:r>
          </a:p>
        </p:txBody>
      </p:sp>
    </p:spTree>
    <p:extLst>
      <p:ext uri="{BB962C8B-B14F-4D97-AF65-F5344CB8AC3E}">
        <p14:creationId xmlns:p14="http://schemas.microsoft.com/office/powerpoint/2010/main" val="283972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19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Concepto</a:t>
            </a:r>
          </a:p>
        </p:txBody>
      </p:sp>
      <p:pic>
        <p:nvPicPr>
          <p:cNvPr id="7" name="Imagen 6" descr="Imagen que contiene Texto&#10;&#10;Descripción generada automáticamente">
            <a:extLst>
              <a:ext uri="{FF2B5EF4-FFF2-40B4-BE49-F238E27FC236}">
                <a16:creationId xmlns:a16="http://schemas.microsoft.com/office/drawing/2014/main" id="{69907D62-653A-EE4E-B763-9F4BAE443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109" y="5234404"/>
            <a:ext cx="5816600" cy="1104900"/>
          </a:xfrm>
          <a:prstGeom prst="rect">
            <a:avLst/>
          </a:prstGeom>
        </p:spPr>
      </p:pic>
      <p:sp>
        <p:nvSpPr>
          <p:cNvPr id="8" name="CuadroTexto 7">
            <a:extLst>
              <a:ext uri="{FF2B5EF4-FFF2-40B4-BE49-F238E27FC236}">
                <a16:creationId xmlns:a16="http://schemas.microsoft.com/office/drawing/2014/main" id="{D7FFA699-CA97-6942-9641-B8B62492E92B}"/>
              </a:ext>
            </a:extLst>
          </p:cNvPr>
          <p:cNvSpPr txBox="1"/>
          <p:nvPr/>
        </p:nvSpPr>
        <p:spPr>
          <a:xfrm>
            <a:off x="838200" y="1858046"/>
            <a:ext cx="11057509" cy="830997"/>
          </a:xfrm>
          <a:prstGeom prst="rect">
            <a:avLst/>
          </a:prstGeom>
          <a:noFill/>
        </p:spPr>
        <p:txBody>
          <a:bodyPr wrap="square" rtlCol="0">
            <a:spAutoFit/>
          </a:bodyPr>
          <a:lstStyle/>
          <a:p>
            <a:r>
              <a:rPr lang="es-ES" sz="2400" dirty="0"/>
              <a:t>Es una visión de desarrollo de productos en el que se definen guidelines, principios, </a:t>
            </a:r>
          </a:p>
          <a:p>
            <a:r>
              <a:rPr lang="es-ES" sz="2400" dirty="0"/>
              <a:t>códigos y filosofías que conforman el mismo producto</a:t>
            </a:r>
          </a:p>
        </p:txBody>
      </p:sp>
      <p:sp>
        <p:nvSpPr>
          <p:cNvPr id="9" name="CuadroTexto 8">
            <a:extLst>
              <a:ext uri="{FF2B5EF4-FFF2-40B4-BE49-F238E27FC236}">
                <a16:creationId xmlns:a16="http://schemas.microsoft.com/office/drawing/2014/main" id="{B3407E94-E685-3C46-8AA0-982AAE2E8D92}"/>
              </a:ext>
            </a:extLst>
          </p:cNvPr>
          <p:cNvSpPr txBox="1"/>
          <p:nvPr/>
        </p:nvSpPr>
        <p:spPr>
          <a:xfrm>
            <a:off x="838200" y="3130884"/>
            <a:ext cx="5206554" cy="2308324"/>
          </a:xfrm>
          <a:prstGeom prst="rect">
            <a:avLst/>
          </a:prstGeom>
          <a:noFill/>
        </p:spPr>
        <p:txBody>
          <a:bodyPr wrap="none" rtlCol="0">
            <a:spAutoFit/>
          </a:bodyPr>
          <a:lstStyle/>
          <a:p>
            <a:r>
              <a:rPr lang="es-ES" sz="2400" dirty="0"/>
              <a:t>Un Design System debe tener:</a:t>
            </a:r>
          </a:p>
          <a:p>
            <a:endParaRPr lang="es-ES" sz="2400" dirty="0"/>
          </a:p>
          <a:p>
            <a:pPr marL="285750" indent="-285750">
              <a:buFontTx/>
              <a:buChar char="-"/>
            </a:pPr>
            <a:r>
              <a:rPr lang="es-ES" sz="2400" dirty="0"/>
              <a:t>Propósitos y valores definidos</a:t>
            </a:r>
          </a:p>
          <a:p>
            <a:pPr marL="285750" indent="-285750">
              <a:buFontTx/>
              <a:buChar char="-"/>
            </a:pPr>
            <a:r>
              <a:rPr lang="es-ES" sz="2400" dirty="0"/>
              <a:t>Principios de diseño</a:t>
            </a:r>
          </a:p>
          <a:p>
            <a:pPr marL="285750" indent="-285750">
              <a:buFontTx/>
              <a:buChar char="-"/>
            </a:pPr>
            <a:r>
              <a:rPr lang="es-ES" sz="2400" dirty="0"/>
              <a:t>Identidad de marca y uso del lenguaje</a:t>
            </a:r>
          </a:p>
          <a:p>
            <a:pPr marL="285750" indent="-285750">
              <a:buFontTx/>
              <a:buChar char="-"/>
            </a:pPr>
            <a:r>
              <a:rPr lang="es-ES" sz="2400" dirty="0"/>
              <a:t>Componentes y patrones</a:t>
            </a:r>
          </a:p>
        </p:txBody>
      </p:sp>
    </p:spTree>
    <p:extLst>
      <p:ext uri="{BB962C8B-B14F-4D97-AF65-F5344CB8AC3E}">
        <p14:creationId xmlns:p14="http://schemas.microsoft.com/office/powerpoint/2010/main" val="29101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86994" y="552243"/>
            <a:ext cx="6516688" cy="428625"/>
          </a:xfrm>
          <a:prstGeom prst="rect">
            <a:avLst/>
          </a:prstGeom>
          <a:noFill/>
          <a:ln w="9525">
            <a:noFill/>
            <a:miter lim="800000"/>
            <a:headEnd/>
            <a:tailEnd/>
          </a:ln>
        </p:spPr>
        <p:txBody>
          <a:bodyPr lIns="0" tIns="0" rIns="0" bIns="0">
            <a:spAutoFit/>
          </a:bodyPr>
          <a:lstStyle/>
          <a:p>
            <a:pPr defTabSz="915988" eaLnBrk="0" hangingPunct="0">
              <a:spcBef>
                <a:spcPct val="50000"/>
              </a:spcBef>
            </a:pPr>
            <a:r>
              <a:rPr lang="es-ES_tradnl" sz="2800" dirty="0">
                <a:solidFill>
                  <a:schemeClr val="tx2"/>
                </a:solidFill>
              </a:rPr>
              <a:t>Who i am?</a:t>
            </a:r>
          </a:p>
        </p:txBody>
      </p:sp>
      <p:grpSp>
        <p:nvGrpSpPr>
          <p:cNvPr id="23" name="Grupo 22"/>
          <p:cNvGrpSpPr/>
          <p:nvPr/>
        </p:nvGrpSpPr>
        <p:grpSpPr>
          <a:xfrm>
            <a:off x="892929" y="5181042"/>
            <a:ext cx="2887845" cy="689293"/>
            <a:chOff x="663307" y="5501267"/>
            <a:chExt cx="2887845" cy="689293"/>
          </a:xfrm>
        </p:grpSpPr>
        <p:sp>
          <p:nvSpPr>
            <p:cNvPr id="24" name="CuadroTexto 23"/>
            <p:cNvSpPr txBox="1"/>
            <p:nvPr/>
          </p:nvSpPr>
          <p:spPr>
            <a:xfrm>
              <a:off x="1450705" y="5661248"/>
              <a:ext cx="2100447" cy="276999"/>
            </a:xfrm>
            <a:prstGeom prst="rect">
              <a:avLst/>
            </a:prstGeom>
            <a:noFill/>
          </p:spPr>
          <p:txBody>
            <a:bodyPr wrap="none" rtlCol="0">
              <a:spAutoFit/>
            </a:bodyPr>
            <a:lstStyle/>
            <a:p>
              <a:r>
                <a:rPr lang="es-ES" sz="1200" dirty="0">
                  <a:hlinkClick r:id="rId2"/>
                </a:rPr>
                <a:t>https://github.com/Jsamper92</a:t>
              </a:r>
              <a:endParaRPr lang="es-ES" sz="1200" dirty="0">
                <a:latin typeface="Avenir Next"/>
              </a:endParaRPr>
            </a:p>
          </p:txBody>
        </p:sp>
        <p:pic>
          <p:nvPicPr>
            <p:cNvPr id="25"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307" y="5501267"/>
              <a:ext cx="689293" cy="689293"/>
            </a:xfrm>
            <a:prstGeom prst="rect">
              <a:avLst/>
            </a:prstGeom>
          </p:spPr>
        </p:pic>
      </p:grpSp>
      <p:grpSp>
        <p:nvGrpSpPr>
          <p:cNvPr id="26" name="Grupo 25"/>
          <p:cNvGrpSpPr/>
          <p:nvPr/>
        </p:nvGrpSpPr>
        <p:grpSpPr>
          <a:xfrm>
            <a:off x="706108" y="5861427"/>
            <a:ext cx="4119892" cy="870844"/>
            <a:chOff x="4880992" y="5410491"/>
            <a:chExt cx="4119892" cy="870844"/>
          </a:xfrm>
        </p:grpSpPr>
        <p:pic>
          <p:nvPicPr>
            <p:cNvPr id="27" name="Picture 4" descr="Resultado de imagen de linkedi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0992" y="5410491"/>
              <a:ext cx="870844" cy="870844"/>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5677987" y="5708353"/>
              <a:ext cx="3322897" cy="276999"/>
            </a:xfrm>
            <a:prstGeom prst="rect">
              <a:avLst/>
            </a:prstGeom>
            <a:noFill/>
          </p:spPr>
          <p:txBody>
            <a:bodyPr wrap="none" rtlCol="0">
              <a:spAutoFit/>
            </a:bodyPr>
            <a:lstStyle/>
            <a:p>
              <a:r>
                <a:rPr lang="es-ES" sz="1200" dirty="0">
                  <a:hlinkClick r:id="rId5"/>
                </a:rPr>
                <a:t>https://www.linkedin.com/in/javiersamperarias/</a:t>
              </a:r>
              <a:endParaRPr lang="es-ES" sz="1200" dirty="0">
                <a:latin typeface="Avenir Next"/>
              </a:endParaRPr>
            </a:p>
          </p:txBody>
        </p:sp>
      </p:grpSp>
      <p:sp>
        <p:nvSpPr>
          <p:cNvPr id="35" name="CuadroTexto 34"/>
          <p:cNvSpPr txBox="1"/>
          <p:nvPr/>
        </p:nvSpPr>
        <p:spPr>
          <a:xfrm>
            <a:off x="4642615" y="1295697"/>
            <a:ext cx="2561569" cy="369332"/>
          </a:xfrm>
          <a:prstGeom prst="rect">
            <a:avLst/>
          </a:prstGeom>
          <a:noFill/>
        </p:spPr>
        <p:txBody>
          <a:bodyPr wrap="square" rtlCol="0">
            <a:spAutoFit/>
          </a:bodyPr>
          <a:lstStyle/>
          <a:p>
            <a:r>
              <a:rPr lang="es-ES" dirty="0">
                <a:latin typeface="Avenir Next"/>
              </a:rPr>
              <a:t>Javier Samper Arias</a:t>
            </a:r>
          </a:p>
        </p:txBody>
      </p:sp>
      <p:pic>
        <p:nvPicPr>
          <p:cNvPr id="10" name="Imagen 9"/>
          <p:cNvPicPr>
            <a:picLocks/>
          </p:cNvPicPr>
          <p:nvPr/>
        </p:nvPicPr>
        <p:blipFill>
          <a:blip r:embed="rId6">
            <a:extLst>
              <a:ext uri="{28A0092B-C50C-407E-A947-70E740481C1C}">
                <a14:useLocalDpi xmlns:a14="http://schemas.microsoft.com/office/drawing/2010/main" val="0"/>
              </a:ext>
            </a:extLst>
          </a:blip>
          <a:stretch>
            <a:fillRect/>
          </a:stretch>
        </p:blipFill>
        <p:spPr>
          <a:xfrm>
            <a:off x="4826000" y="3989125"/>
            <a:ext cx="1093837" cy="1044000"/>
          </a:xfrm>
          <a:prstGeom prst="rect">
            <a:avLst/>
          </a:prstGeom>
        </p:spPr>
      </p:pic>
      <p:pic>
        <p:nvPicPr>
          <p:cNvPr id="9" name="Imagen 8">
            <a:extLst>
              <a:ext uri="{FF2B5EF4-FFF2-40B4-BE49-F238E27FC236}">
                <a16:creationId xmlns:a16="http://schemas.microsoft.com/office/drawing/2014/main" id="{5784F4B7-B981-D949-8397-5080B3D42D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0537" y="2867738"/>
            <a:ext cx="1106819" cy="1106819"/>
          </a:xfrm>
          <a:prstGeom prst="rect">
            <a:avLst/>
          </a:prstGeom>
        </p:spPr>
      </p:pic>
      <p:pic>
        <p:nvPicPr>
          <p:cNvPr id="12" name="Imagen 11">
            <a:extLst>
              <a:ext uri="{FF2B5EF4-FFF2-40B4-BE49-F238E27FC236}">
                <a16:creationId xmlns:a16="http://schemas.microsoft.com/office/drawing/2014/main" id="{E2AFCC55-D134-5140-B790-147E56BC4C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5777" y="3115397"/>
            <a:ext cx="859160" cy="859160"/>
          </a:xfrm>
          <a:prstGeom prst="rect">
            <a:avLst/>
          </a:prstGeom>
        </p:spPr>
      </p:pic>
      <p:pic>
        <p:nvPicPr>
          <p:cNvPr id="15" name="Imagen 14" descr="Imagen que contiene exterior, persona, hombre, pasto&#10;&#10;Descripción generada automáticamente">
            <a:extLst>
              <a:ext uri="{FF2B5EF4-FFF2-40B4-BE49-F238E27FC236}">
                <a16:creationId xmlns:a16="http://schemas.microsoft.com/office/drawing/2014/main" id="{F998FD5A-6CAE-9A4F-8011-D339F7A58F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6000" y="1930161"/>
            <a:ext cx="1270000" cy="1270000"/>
          </a:xfrm>
          <a:prstGeom prst="rect">
            <a:avLst/>
          </a:prstGeom>
        </p:spPr>
      </p:pic>
    </p:spTree>
    <p:extLst>
      <p:ext uri="{BB962C8B-B14F-4D97-AF65-F5344CB8AC3E}">
        <p14:creationId xmlns:p14="http://schemas.microsoft.com/office/powerpoint/2010/main" val="3991833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20</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838200" y="365125"/>
            <a:ext cx="10515600" cy="1325563"/>
          </a:xfrm>
        </p:spPr>
        <p:txBody>
          <a:bodyPr/>
          <a:lstStyle/>
          <a:p>
            <a:r>
              <a:rPr lang="es-ES" dirty="0">
                <a:solidFill>
                  <a:srgbClr val="960F68"/>
                </a:solidFill>
              </a:rPr>
              <a:t>Design System - Concepto</a:t>
            </a:r>
          </a:p>
        </p:txBody>
      </p:sp>
      <p:sp>
        <p:nvSpPr>
          <p:cNvPr id="5" name="CuadroTexto 4">
            <a:extLst>
              <a:ext uri="{FF2B5EF4-FFF2-40B4-BE49-F238E27FC236}">
                <a16:creationId xmlns:a16="http://schemas.microsoft.com/office/drawing/2014/main" id="{23A7BEE3-5AC9-7A48-BE50-4EF8CEFEDCF9}"/>
              </a:ext>
            </a:extLst>
          </p:cNvPr>
          <p:cNvSpPr txBox="1"/>
          <p:nvPr/>
        </p:nvSpPr>
        <p:spPr>
          <a:xfrm>
            <a:off x="1882726" y="1726023"/>
            <a:ext cx="8426548" cy="830997"/>
          </a:xfrm>
          <a:prstGeom prst="rect">
            <a:avLst/>
          </a:prstGeom>
          <a:noFill/>
        </p:spPr>
        <p:txBody>
          <a:bodyPr wrap="square" rtlCol="0">
            <a:spAutoFit/>
          </a:bodyPr>
          <a:lstStyle/>
          <a:p>
            <a:r>
              <a:rPr lang="es-ES" sz="2400" i="1" dirty="0"/>
              <a:t>“Entonces, ¿en que se diferencia un Design System de una guía de estilos o una biblioteca de componentes?”</a:t>
            </a:r>
          </a:p>
        </p:txBody>
      </p:sp>
      <p:sp>
        <p:nvSpPr>
          <p:cNvPr id="10" name="CuadroTexto 9">
            <a:extLst>
              <a:ext uri="{FF2B5EF4-FFF2-40B4-BE49-F238E27FC236}">
                <a16:creationId xmlns:a16="http://schemas.microsoft.com/office/drawing/2014/main" id="{89D5B5CF-F1D9-1340-9E9B-5B466D70A7A2}"/>
              </a:ext>
            </a:extLst>
          </p:cNvPr>
          <p:cNvSpPr txBox="1"/>
          <p:nvPr/>
        </p:nvSpPr>
        <p:spPr>
          <a:xfrm>
            <a:off x="647114" y="3423354"/>
            <a:ext cx="10941072" cy="1938992"/>
          </a:xfrm>
          <a:prstGeom prst="rect">
            <a:avLst/>
          </a:prstGeom>
          <a:noFill/>
        </p:spPr>
        <p:txBody>
          <a:bodyPr wrap="none" rtlCol="0">
            <a:spAutoFit/>
          </a:bodyPr>
          <a:lstStyle/>
          <a:p>
            <a:r>
              <a:rPr lang="es-ES" sz="2400" dirty="0"/>
              <a:t>Guía de estilos: Manual que recoge y detalla el lenguaje visual de todos los elementos </a:t>
            </a:r>
          </a:p>
          <a:p>
            <a:r>
              <a:rPr lang="es-ES" sz="2400" dirty="0"/>
              <a:t>y módulos que conformarán el proyecto. Paleta de colores, tipografía, iconografía, etc.</a:t>
            </a:r>
          </a:p>
          <a:p>
            <a:endParaRPr lang="es-ES" sz="2400" dirty="0"/>
          </a:p>
          <a:p>
            <a:r>
              <a:rPr lang="es-ES" sz="2400" dirty="0"/>
              <a:t>Biblioteca de componentes: Es una colección de componentes de interfaz de usuario </a:t>
            </a:r>
          </a:p>
          <a:p>
            <a:r>
              <a:rPr lang="es-ES" sz="2400" dirty="0"/>
              <a:t>cuya finalidad es la reutilización a lo largo del proyecto</a:t>
            </a:r>
          </a:p>
        </p:txBody>
      </p:sp>
    </p:spTree>
    <p:extLst>
      <p:ext uri="{BB962C8B-B14F-4D97-AF65-F5344CB8AC3E}">
        <p14:creationId xmlns:p14="http://schemas.microsoft.com/office/powerpoint/2010/main" val="398178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21</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Elementos</a:t>
            </a:r>
          </a:p>
        </p:txBody>
      </p:sp>
      <p:pic>
        <p:nvPicPr>
          <p:cNvPr id="18434" name="Picture 2">
            <a:extLst>
              <a:ext uri="{FF2B5EF4-FFF2-40B4-BE49-F238E27FC236}">
                <a16:creationId xmlns:a16="http://schemas.microsoft.com/office/drawing/2014/main" id="{2378DC78-9B74-F847-8AAC-583F7DECE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176" y="1222426"/>
            <a:ext cx="5492824" cy="5133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021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22</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Elementos</a:t>
            </a:r>
          </a:p>
        </p:txBody>
      </p:sp>
      <p:pic>
        <p:nvPicPr>
          <p:cNvPr id="19458" name="Picture 2" descr="Niveles_madurez_design_system_libro_thiga">
            <a:extLst>
              <a:ext uri="{FF2B5EF4-FFF2-40B4-BE49-F238E27FC236}">
                <a16:creationId xmlns:a16="http://schemas.microsoft.com/office/drawing/2014/main" id="{81522C42-A4C6-0249-8F5E-409DA8B8B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83" y="1094114"/>
            <a:ext cx="6438900" cy="562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23</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Definición</a:t>
            </a:r>
          </a:p>
        </p:txBody>
      </p:sp>
      <p:pic>
        <p:nvPicPr>
          <p:cNvPr id="20482" name="Picture 2" descr="preguntas_para_definir_design_system">
            <a:extLst>
              <a:ext uri="{FF2B5EF4-FFF2-40B4-BE49-F238E27FC236}">
                <a16:creationId xmlns:a16="http://schemas.microsoft.com/office/drawing/2014/main" id="{64960FB9-192A-5648-9EB0-F3091D0E3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10" y="1195753"/>
            <a:ext cx="6647902" cy="520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7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24</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649933" y="136525"/>
            <a:ext cx="10515600" cy="1325563"/>
          </a:xfrm>
        </p:spPr>
        <p:txBody>
          <a:bodyPr/>
          <a:lstStyle/>
          <a:p>
            <a:r>
              <a:rPr lang="es-ES" dirty="0">
                <a:solidFill>
                  <a:srgbClr val="960F68"/>
                </a:solidFill>
              </a:rPr>
              <a:t>Design System – Estableciendo bases</a:t>
            </a:r>
          </a:p>
        </p:txBody>
      </p:sp>
      <p:pic>
        <p:nvPicPr>
          <p:cNvPr id="21506" name="Picture 2" descr="centrarse_en_los_principios_del_dise">
            <a:extLst>
              <a:ext uri="{FF2B5EF4-FFF2-40B4-BE49-F238E27FC236}">
                <a16:creationId xmlns:a16="http://schemas.microsoft.com/office/drawing/2014/main" id="{986C4FA7-8A0C-AB43-B0B4-B71F32C7C9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16" y="1238451"/>
            <a:ext cx="5887767" cy="496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42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25</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462110" y="226407"/>
            <a:ext cx="10515600" cy="1325563"/>
          </a:xfrm>
        </p:spPr>
        <p:txBody>
          <a:bodyPr/>
          <a:lstStyle/>
          <a:p>
            <a:r>
              <a:rPr lang="es-ES" dirty="0">
                <a:solidFill>
                  <a:srgbClr val="960F68"/>
                </a:solidFill>
              </a:rPr>
              <a:t>Design System – Organización</a:t>
            </a:r>
          </a:p>
        </p:txBody>
      </p:sp>
      <p:sp>
        <p:nvSpPr>
          <p:cNvPr id="7" name="CuadroTexto 6">
            <a:extLst>
              <a:ext uri="{FF2B5EF4-FFF2-40B4-BE49-F238E27FC236}">
                <a16:creationId xmlns:a16="http://schemas.microsoft.com/office/drawing/2014/main" id="{69170A70-DD3E-AA4B-8B86-4BF97B60F1FF}"/>
              </a:ext>
            </a:extLst>
          </p:cNvPr>
          <p:cNvSpPr txBox="1"/>
          <p:nvPr/>
        </p:nvSpPr>
        <p:spPr>
          <a:xfrm>
            <a:off x="1116996" y="1931390"/>
            <a:ext cx="3683381" cy="523220"/>
          </a:xfrm>
          <a:prstGeom prst="rect">
            <a:avLst/>
          </a:prstGeom>
          <a:noFill/>
        </p:spPr>
        <p:txBody>
          <a:bodyPr wrap="none" rtlCol="0">
            <a:spAutoFit/>
          </a:bodyPr>
          <a:lstStyle/>
          <a:p>
            <a:r>
              <a:rPr lang="es-ES" sz="2800" dirty="0"/>
              <a:t>Modelo descentralizado</a:t>
            </a:r>
          </a:p>
        </p:txBody>
      </p:sp>
      <p:sp>
        <p:nvSpPr>
          <p:cNvPr id="8" name="CuadroTexto 7">
            <a:extLst>
              <a:ext uri="{FF2B5EF4-FFF2-40B4-BE49-F238E27FC236}">
                <a16:creationId xmlns:a16="http://schemas.microsoft.com/office/drawing/2014/main" id="{2D152AB0-396F-5947-A054-FCE1E4798803}"/>
              </a:ext>
            </a:extLst>
          </p:cNvPr>
          <p:cNvSpPr txBox="1"/>
          <p:nvPr/>
        </p:nvSpPr>
        <p:spPr>
          <a:xfrm>
            <a:off x="6256832" y="1931390"/>
            <a:ext cx="2974660" cy="523220"/>
          </a:xfrm>
          <a:prstGeom prst="rect">
            <a:avLst/>
          </a:prstGeom>
          <a:noFill/>
        </p:spPr>
        <p:txBody>
          <a:bodyPr wrap="none" rtlCol="0">
            <a:spAutoFit/>
          </a:bodyPr>
          <a:lstStyle/>
          <a:p>
            <a:r>
              <a:rPr lang="es-ES" sz="2800" dirty="0"/>
              <a:t>Modelo distribuido</a:t>
            </a:r>
          </a:p>
        </p:txBody>
      </p:sp>
      <p:sp>
        <p:nvSpPr>
          <p:cNvPr id="9" name="CuadroTexto 8">
            <a:extLst>
              <a:ext uri="{FF2B5EF4-FFF2-40B4-BE49-F238E27FC236}">
                <a16:creationId xmlns:a16="http://schemas.microsoft.com/office/drawing/2014/main" id="{1A4E2F94-53E7-D546-AF4A-A0FB33CF4959}"/>
              </a:ext>
            </a:extLst>
          </p:cNvPr>
          <p:cNvSpPr txBox="1"/>
          <p:nvPr/>
        </p:nvSpPr>
        <p:spPr>
          <a:xfrm>
            <a:off x="244799" y="2995008"/>
            <a:ext cx="4882106" cy="1323439"/>
          </a:xfrm>
          <a:prstGeom prst="rect">
            <a:avLst/>
          </a:prstGeom>
          <a:noFill/>
        </p:spPr>
        <p:txBody>
          <a:bodyPr wrap="none" rtlCol="0">
            <a:spAutoFit/>
          </a:bodyPr>
          <a:lstStyle/>
          <a:p>
            <a:r>
              <a:rPr lang="es-ES" sz="2000" dirty="0"/>
              <a:t>Varios miembros de los equipos de producto </a:t>
            </a:r>
          </a:p>
          <a:p>
            <a:r>
              <a:rPr lang="es-ES" sz="2000" dirty="0"/>
              <a:t>tienen asignado un porcentaje para trabajar</a:t>
            </a:r>
          </a:p>
          <a:p>
            <a:r>
              <a:rPr lang="es-ES" sz="2000" dirty="0"/>
              <a:t>en la implementación.</a:t>
            </a:r>
          </a:p>
          <a:p>
            <a:endParaRPr lang="es-ES" sz="2000" dirty="0"/>
          </a:p>
        </p:txBody>
      </p:sp>
      <p:sp>
        <p:nvSpPr>
          <p:cNvPr id="10" name="CuadroTexto 9">
            <a:extLst>
              <a:ext uri="{FF2B5EF4-FFF2-40B4-BE49-F238E27FC236}">
                <a16:creationId xmlns:a16="http://schemas.microsoft.com/office/drawing/2014/main" id="{720AEE89-DC92-A747-8940-84152BA50D54}"/>
              </a:ext>
            </a:extLst>
          </p:cNvPr>
          <p:cNvSpPr txBox="1"/>
          <p:nvPr/>
        </p:nvSpPr>
        <p:spPr>
          <a:xfrm>
            <a:off x="6096000" y="2995008"/>
            <a:ext cx="4987456" cy="400110"/>
          </a:xfrm>
          <a:prstGeom prst="rect">
            <a:avLst/>
          </a:prstGeom>
          <a:noFill/>
        </p:spPr>
        <p:txBody>
          <a:bodyPr wrap="none" rtlCol="0">
            <a:spAutoFit/>
          </a:bodyPr>
          <a:lstStyle/>
          <a:p>
            <a:r>
              <a:rPr lang="es-ES" sz="2000" dirty="0"/>
              <a:t>Hay un equipo dedicado exclusivamente a ello</a:t>
            </a:r>
          </a:p>
        </p:txBody>
      </p:sp>
      <p:cxnSp>
        <p:nvCxnSpPr>
          <p:cNvPr id="11" name="Conector recto 10">
            <a:extLst>
              <a:ext uri="{FF2B5EF4-FFF2-40B4-BE49-F238E27FC236}">
                <a16:creationId xmlns:a16="http://schemas.microsoft.com/office/drawing/2014/main" id="{2B36940B-23C7-D344-94B5-FC44AB44320F}"/>
              </a:ext>
            </a:extLst>
          </p:cNvPr>
          <p:cNvCxnSpPr>
            <a:cxnSpLocks/>
          </p:cNvCxnSpPr>
          <p:nvPr/>
        </p:nvCxnSpPr>
        <p:spPr>
          <a:xfrm>
            <a:off x="5528604" y="2282350"/>
            <a:ext cx="0" cy="154368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243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26</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0"/>
            <a:ext cx="10515600" cy="1325563"/>
          </a:xfrm>
        </p:spPr>
        <p:txBody>
          <a:bodyPr/>
          <a:lstStyle/>
          <a:p>
            <a:r>
              <a:rPr lang="es-ES" dirty="0">
                <a:solidFill>
                  <a:srgbClr val="960F68"/>
                </a:solidFill>
              </a:rPr>
              <a:t>Design System – Implicación </a:t>
            </a:r>
          </a:p>
        </p:txBody>
      </p:sp>
      <p:sp>
        <p:nvSpPr>
          <p:cNvPr id="5" name="Rectángulo 4">
            <a:extLst>
              <a:ext uri="{FF2B5EF4-FFF2-40B4-BE49-F238E27FC236}">
                <a16:creationId xmlns:a16="http://schemas.microsoft.com/office/drawing/2014/main" id="{F174E9EC-745C-384C-BC99-D9C94D50473F}"/>
              </a:ext>
            </a:extLst>
          </p:cNvPr>
          <p:cNvSpPr/>
          <p:nvPr/>
        </p:nvSpPr>
        <p:spPr>
          <a:xfrm>
            <a:off x="296290" y="1060902"/>
            <a:ext cx="10843626" cy="5386090"/>
          </a:xfrm>
          <a:prstGeom prst="rect">
            <a:avLst/>
          </a:prstGeom>
        </p:spPr>
        <p:txBody>
          <a:bodyPr wrap="square">
            <a:spAutoFit/>
          </a:bodyPr>
          <a:lstStyle/>
          <a:p>
            <a:r>
              <a:rPr lang="es-ES" sz="2800" u="sng" dirty="0"/>
              <a:t>Feedback</a:t>
            </a:r>
          </a:p>
          <a:p>
            <a:endParaRPr lang="es-ES" sz="2800" u="sng" dirty="0"/>
          </a:p>
          <a:p>
            <a:pPr marL="285750" indent="-285750">
              <a:buFont typeface="Arial" panose="020B0604020202020204" pitchFamily="34" charset="0"/>
              <a:buChar char="•"/>
            </a:pPr>
            <a:r>
              <a:rPr lang="es-ES" sz="2400" dirty="0"/>
              <a:t>Mantener una visión y establecer unos principios de experiencia sólidos y compartidos. </a:t>
            </a:r>
          </a:p>
          <a:p>
            <a:pPr marL="285750" indent="-285750">
              <a:buFont typeface="Arial" panose="020B0604020202020204" pitchFamily="34" charset="0"/>
              <a:buChar char="•"/>
            </a:pPr>
            <a:r>
              <a:rPr lang="es-ES" sz="2400" dirty="0"/>
              <a:t>Conseguir que la directiva apoye su financiación para, por ejemplo, poder dedicar una cierta capacidad al sistema a largo plazo.</a:t>
            </a:r>
          </a:p>
          <a:p>
            <a:pPr marL="285750" indent="-285750">
              <a:buFont typeface="Arial" panose="020B0604020202020204" pitchFamily="34" charset="0"/>
              <a:buChar char="•"/>
            </a:pPr>
            <a:r>
              <a:rPr lang="es-ES" sz="2400" dirty="0"/>
              <a:t>Demostrar el valor del sistema a través de un entorno de prueba para que los usuarios puedan probarlo y aprender a manejarlo.</a:t>
            </a:r>
          </a:p>
          <a:p>
            <a:pPr marL="285750" indent="-285750">
              <a:buFont typeface="Arial" panose="020B0604020202020204" pitchFamily="34" charset="0"/>
              <a:buChar char="•"/>
            </a:pPr>
            <a:r>
              <a:rPr lang="es-ES" sz="2400" dirty="0"/>
              <a:t>Reunir los comentarios y sugerencias de los usuarios internos, como lo harías con cualquier otro producto. Obtener esta retroalimentación es una buena manera de comprender mejor las necesidades, identificar los posibles problemas y mejorar el sistema. </a:t>
            </a:r>
          </a:p>
          <a:p>
            <a:pPr marL="285750" indent="-285750">
              <a:buFont typeface="Arial" panose="020B0604020202020204" pitchFamily="34" charset="0"/>
              <a:buChar char="•"/>
            </a:pPr>
            <a:r>
              <a:rPr lang="es-ES" sz="2400" dirty="0"/>
              <a:t>Evaluar la forma en que los usuarios internos utilizan el sistema mediante entrevistas, observaciones y encuestas periódicas.</a:t>
            </a:r>
          </a:p>
        </p:txBody>
      </p:sp>
    </p:spTree>
    <p:extLst>
      <p:ext uri="{BB962C8B-B14F-4D97-AF65-F5344CB8AC3E}">
        <p14:creationId xmlns:p14="http://schemas.microsoft.com/office/powerpoint/2010/main" val="423751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27</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Design System – Implicación </a:t>
            </a:r>
          </a:p>
        </p:txBody>
      </p:sp>
      <p:sp>
        <p:nvSpPr>
          <p:cNvPr id="5" name="Rectángulo 4">
            <a:extLst>
              <a:ext uri="{FF2B5EF4-FFF2-40B4-BE49-F238E27FC236}">
                <a16:creationId xmlns:a16="http://schemas.microsoft.com/office/drawing/2014/main" id="{F174E9EC-745C-384C-BC99-D9C94D50473F}"/>
              </a:ext>
            </a:extLst>
          </p:cNvPr>
          <p:cNvSpPr/>
          <p:nvPr/>
        </p:nvSpPr>
        <p:spPr>
          <a:xfrm>
            <a:off x="296290" y="1191122"/>
            <a:ext cx="11385536" cy="5016758"/>
          </a:xfrm>
          <a:prstGeom prst="rect">
            <a:avLst/>
          </a:prstGeom>
        </p:spPr>
        <p:txBody>
          <a:bodyPr wrap="square">
            <a:spAutoFit/>
          </a:bodyPr>
          <a:lstStyle/>
          <a:p>
            <a:r>
              <a:rPr lang="es-ES" sz="2800" u="sng" dirty="0"/>
              <a:t>Comunicación</a:t>
            </a:r>
          </a:p>
          <a:p>
            <a:endParaRPr lang="es-ES" sz="2800" u="sng" dirty="0"/>
          </a:p>
          <a:p>
            <a:pPr marL="342900" indent="-342900">
              <a:buFont typeface="Arial" panose="020B0604020202020204" pitchFamily="34" charset="0"/>
              <a:buChar char="•"/>
            </a:pPr>
            <a:r>
              <a:rPr lang="es-ES" sz="2400" dirty="0"/>
              <a:t>Promover el sistema internamente mediante talleres, presentaciones e incluso una plataforma de colaboración exclusiva.</a:t>
            </a:r>
          </a:p>
          <a:p>
            <a:pPr marL="342900" indent="-342900">
              <a:buFont typeface="Arial" panose="020B0604020202020204" pitchFamily="34" charset="0"/>
              <a:buChar char="•"/>
            </a:pPr>
            <a:r>
              <a:rPr lang="es-ES" sz="2400" dirty="0"/>
              <a:t>Crear y compartir una nomenclatura para los componentes del Design System. </a:t>
            </a:r>
          </a:p>
          <a:p>
            <a:pPr marL="342900" indent="-342900">
              <a:buFont typeface="Arial" panose="020B0604020202020204" pitchFamily="34" charset="0"/>
              <a:buChar char="•"/>
            </a:pPr>
            <a:r>
              <a:rPr lang="es-ES" sz="2400" dirty="0"/>
              <a:t>Utilizar herramientas colaborativas de comunicación que incluyan a los desarrolladores (p. ej., un canal de </a:t>
            </a:r>
            <a:r>
              <a:rPr lang="es-ES" sz="2400" dirty="0" err="1"/>
              <a:t>Slack</a:t>
            </a:r>
            <a:r>
              <a:rPr lang="es-ES" sz="2400" dirty="0"/>
              <a:t> exclusivo) para compartir los cambios y conseguir que los usuarios y los diseñadores del sistema sigan implicados.</a:t>
            </a:r>
          </a:p>
          <a:p>
            <a:pPr marL="342900" indent="-342900">
              <a:buFont typeface="Arial" panose="020B0604020202020204" pitchFamily="34" charset="0"/>
              <a:buChar char="•"/>
            </a:pPr>
            <a:r>
              <a:rPr lang="es-ES" sz="2400" dirty="0"/>
              <a:t>Organizar encuentros formales entre el equipo del Design System, los usuarios y las partes interesadas para discutir lo que funciona o lo que necesita mejorarse. También permitirá priorizar y crear un plan de lanzamiento del Design System para que pueda satisfacer mejor las necesidades de la empresa.</a:t>
            </a:r>
          </a:p>
          <a:p>
            <a:pPr marL="342900" indent="-342900">
              <a:buFont typeface="Arial" panose="020B0604020202020204" pitchFamily="34" charset="0"/>
              <a:buChar char="•"/>
            </a:pPr>
            <a:r>
              <a:rPr lang="es-ES" sz="2400" dirty="0"/>
              <a:t>Compartir los éxitos del Design System de forma factual, es decir, utilizando métricas.</a:t>
            </a:r>
          </a:p>
        </p:txBody>
      </p:sp>
    </p:spTree>
    <p:extLst>
      <p:ext uri="{BB962C8B-B14F-4D97-AF65-F5344CB8AC3E}">
        <p14:creationId xmlns:p14="http://schemas.microsoft.com/office/powerpoint/2010/main" val="263735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Design System – Medir éxito del sistema </a:t>
            </a:r>
          </a:p>
        </p:txBody>
      </p:sp>
      <p:pic>
        <p:nvPicPr>
          <p:cNvPr id="25602" name="Picture 2" descr="como_se_mide_exito_design_system_thiga">
            <a:extLst>
              <a:ext uri="{FF2B5EF4-FFF2-40B4-BE49-F238E27FC236}">
                <a16:creationId xmlns:a16="http://schemas.microsoft.com/office/drawing/2014/main" id="{BC2556F2-95F8-3040-BB01-627D9891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931" y="1218679"/>
            <a:ext cx="5027069" cy="513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25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29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sp>
        <p:nvSpPr>
          <p:cNvPr id="5" name="Rectángulo 4">
            <a:extLst>
              <a:ext uri="{FF2B5EF4-FFF2-40B4-BE49-F238E27FC236}">
                <a16:creationId xmlns:a16="http://schemas.microsoft.com/office/drawing/2014/main" id="{3FEFA50C-C9B1-404F-A3E7-35595E4C1D10}"/>
              </a:ext>
            </a:extLst>
          </p:cNvPr>
          <p:cNvSpPr/>
          <p:nvPr/>
        </p:nvSpPr>
        <p:spPr>
          <a:xfrm>
            <a:off x="478302" y="1589649"/>
            <a:ext cx="10333588" cy="830997"/>
          </a:xfrm>
          <a:prstGeom prst="rect">
            <a:avLst/>
          </a:prstGeom>
        </p:spPr>
        <p:txBody>
          <a:bodyPr wrap="square">
            <a:spAutoFit/>
          </a:bodyPr>
          <a:lstStyle/>
          <a:p>
            <a:r>
              <a:rPr lang="es-ES" i="1" dirty="0">
                <a:solidFill>
                  <a:srgbClr val="292929"/>
                </a:solidFill>
                <a:latin typeface="Charter" panose="02040503050506020203" pitchFamily="18" charset="0"/>
              </a:rPr>
              <a:t>“</a:t>
            </a:r>
            <a:r>
              <a:rPr lang="es-ES" sz="2400" i="1" dirty="0">
                <a:solidFill>
                  <a:srgbClr val="292929"/>
                </a:solidFill>
              </a:rPr>
              <a:t>Atomic Design es una metodología ideada por </a:t>
            </a:r>
            <a:r>
              <a:rPr lang="es-ES" sz="2400" i="1" dirty="0">
                <a:solidFill>
                  <a:srgbClr val="868484"/>
                </a:solidFill>
                <a:hlinkClick r:id="rId4"/>
              </a:rPr>
              <a:t>Brad Frost</a:t>
            </a:r>
            <a:r>
              <a:rPr lang="es-ES" sz="2400" i="1" dirty="0">
                <a:solidFill>
                  <a:srgbClr val="292929"/>
                </a:solidFill>
              </a:rPr>
              <a:t> que explica cómo aplicar un modelo mental para crear un Design System de forma eficiente.”</a:t>
            </a:r>
            <a:endParaRPr lang="es-ES" sz="2400" dirty="0"/>
          </a:p>
        </p:txBody>
      </p:sp>
      <p:pic>
        <p:nvPicPr>
          <p:cNvPr id="27650" name="Picture 2" descr="7 Consejos para diseñar tu guía de estilos • Silo Creativo">
            <a:extLst>
              <a:ext uri="{FF2B5EF4-FFF2-40B4-BE49-F238E27FC236}">
                <a16:creationId xmlns:a16="http://schemas.microsoft.com/office/drawing/2014/main" id="{47948729-2060-2A4E-AE6A-A9BA16062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794" y="3215289"/>
            <a:ext cx="2522806" cy="1530183"/>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Atomic Design: Blowing Up What You Thought You Knew About Web Design |  Elegant Themes Blog">
            <a:extLst>
              <a:ext uri="{FF2B5EF4-FFF2-40B4-BE49-F238E27FC236}">
                <a16:creationId xmlns:a16="http://schemas.microsoft.com/office/drawing/2014/main" id="{941CDEE7-20E0-7349-B6F5-2BD1327AD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8090" y="3173088"/>
            <a:ext cx="2718200" cy="1530183"/>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Upgrade Bootstrap 4 Alpha 6 to Beta | by Carol Skelly | WDstack | Medium">
            <a:extLst>
              <a:ext uri="{FF2B5EF4-FFF2-40B4-BE49-F238E27FC236}">
                <a16:creationId xmlns:a16="http://schemas.microsoft.com/office/drawing/2014/main" id="{6F2573AF-1885-4B40-B2EE-D50F4969BA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4597" y="3204759"/>
            <a:ext cx="2155707" cy="1551241"/>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Ford Almost Let a Graphic Design Legend Update Its Blue Oval Logo in 1966 —  StangBangers">
            <a:extLst>
              <a:ext uri="{FF2B5EF4-FFF2-40B4-BE49-F238E27FC236}">
                <a16:creationId xmlns:a16="http://schemas.microsoft.com/office/drawing/2014/main" id="{569D5140-3C19-ED45-B06E-EDF3A60DE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640" y="3173088"/>
            <a:ext cx="2823467" cy="158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0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Indice</a:t>
            </a:r>
            <a:r>
              <a:rPr lang="es-ES" dirty="0">
                <a:solidFill>
                  <a:srgbClr val="960F68"/>
                </a:solidFill>
              </a:rPr>
              <a:t> Análisis componentes visuales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a:t>
            </a:fld>
            <a:endParaRPr lang="es-ES" dirty="0"/>
          </a:p>
        </p:txBody>
      </p:sp>
      <p:sp>
        <p:nvSpPr>
          <p:cNvPr id="6" name="CuadroTexto 5">
            <a:extLst>
              <a:ext uri="{FF2B5EF4-FFF2-40B4-BE49-F238E27FC236}">
                <a16:creationId xmlns:a16="http://schemas.microsoft.com/office/drawing/2014/main" id="{E732AD72-9D33-3C43-B504-378F5E18C7B1}"/>
              </a:ext>
            </a:extLst>
          </p:cNvPr>
          <p:cNvSpPr txBox="1"/>
          <p:nvPr/>
        </p:nvSpPr>
        <p:spPr>
          <a:xfrm>
            <a:off x="838200" y="1690688"/>
            <a:ext cx="7065267" cy="2677656"/>
          </a:xfrm>
          <a:prstGeom prst="rect">
            <a:avLst/>
          </a:prstGeom>
          <a:noFill/>
        </p:spPr>
        <p:txBody>
          <a:bodyPr wrap="none" rtlCol="0">
            <a:spAutoFit/>
          </a:bodyPr>
          <a:lstStyle/>
          <a:p>
            <a:pPr marL="342900" indent="-342900">
              <a:buFont typeface="+mj-lt"/>
              <a:buAutoNum type="arabicPeriod"/>
            </a:pPr>
            <a:r>
              <a:rPr lang="es-ES" sz="2400" dirty="0"/>
              <a:t>Introducción</a:t>
            </a:r>
          </a:p>
          <a:p>
            <a:pPr marL="342900" indent="-342900">
              <a:buFont typeface="+mj-lt"/>
              <a:buAutoNum type="arabicPeriod"/>
            </a:pPr>
            <a:r>
              <a:rPr lang="es-ES" sz="2400" dirty="0"/>
              <a:t>Design System</a:t>
            </a:r>
          </a:p>
          <a:p>
            <a:pPr marL="342900" indent="-342900">
              <a:buFont typeface="+mj-lt"/>
              <a:buAutoNum type="arabicPeriod"/>
            </a:pPr>
            <a:r>
              <a:rPr lang="es-ES" sz="2400" dirty="0" err="1"/>
              <a:t>Atomic</a:t>
            </a:r>
            <a:r>
              <a:rPr lang="es-ES" sz="2400" dirty="0"/>
              <a:t> </a:t>
            </a:r>
            <a:r>
              <a:rPr lang="es-ES" sz="2400" dirty="0" err="1"/>
              <a:t>Design</a:t>
            </a:r>
            <a:endParaRPr lang="es-ES" sz="2400" dirty="0"/>
          </a:p>
          <a:p>
            <a:pPr marL="342900" indent="-342900">
              <a:buFont typeface="+mj-lt"/>
              <a:buAutoNum type="arabicPeriod"/>
            </a:pPr>
            <a:r>
              <a:rPr lang="es-ES" sz="2400" dirty="0"/>
              <a:t>Diseño técnico de arquitectura – MVC</a:t>
            </a:r>
          </a:p>
          <a:p>
            <a:pPr marL="342900" indent="-342900">
              <a:buFont typeface="+mj-lt"/>
              <a:buAutoNum type="arabicPeriod"/>
            </a:pPr>
            <a:r>
              <a:rPr lang="es-ES" sz="2400" dirty="0"/>
              <a:t>Herramientas de diseño - </a:t>
            </a:r>
            <a:r>
              <a:rPr lang="es-ES" sz="2400" dirty="0" err="1"/>
              <a:t>Storybook</a:t>
            </a:r>
            <a:endParaRPr lang="es-ES" sz="2400" dirty="0"/>
          </a:p>
          <a:p>
            <a:pPr marL="342900" indent="-342900">
              <a:buFont typeface="+mj-lt"/>
              <a:buAutoNum type="arabicPeriod"/>
            </a:pPr>
            <a:r>
              <a:rPr lang="es-ES" sz="2400" dirty="0" err="1"/>
              <a:t>Theming</a:t>
            </a:r>
            <a:r>
              <a:rPr lang="es-ES" sz="2400" dirty="0"/>
              <a:t> y reutilización de estilo entre componentes</a:t>
            </a:r>
          </a:p>
          <a:p>
            <a:pPr marL="342900" indent="-342900">
              <a:buFont typeface="+mj-lt"/>
              <a:buAutoNum type="arabicPeriod"/>
            </a:pPr>
            <a:r>
              <a:rPr lang="es-ES" sz="2400" dirty="0"/>
              <a:t>Encapsulación de estilos</a:t>
            </a:r>
          </a:p>
        </p:txBody>
      </p:sp>
    </p:spTree>
    <p:extLst>
      <p:ext uri="{BB962C8B-B14F-4D97-AF65-F5344CB8AC3E}">
        <p14:creationId xmlns:p14="http://schemas.microsoft.com/office/powerpoint/2010/main" val="437837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30</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sp>
        <p:nvSpPr>
          <p:cNvPr id="9" name="Rectángulo 8">
            <a:extLst>
              <a:ext uri="{FF2B5EF4-FFF2-40B4-BE49-F238E27FC236}">
                <a16:creationId xmlns:a16="http://schemas.microsoft.com/office/drawing/2014/main" id="{939B5BDF-97BC-9E44-ADBE-8E7F50FD2D3F}"/>
              </a:ext>
            </a:extLst>
          </p:cNvPr>
          <p:cNvSpPr/>
          <p:nvPr/>
        </p:nvSpPr>
        <p:spPr>
          <a:xfrm>
            <a:off x="296290" y="1416205"/>
            <a:ext cx="8847710" cy="3416320"/>
          </a:xfrm>
          <a:prstGeom prst="rect">
            <a:avLst/>
          </a:prstGeom>
        </p:spPr>
        <p:txBody>
          <a:bodyPr wrap="square">
            <a:spAutoFit/>
          </a:bodyPr>
          <a:lstStyle/>
          <a:p>
            <a:r>
              <a:rPr lang="es-ES" sz="2400" b="1" dirty="0">
                <a:solidFill>
                  <a:srgbClr val="292929"/>
                </a:solidFill>
              </a:rPr>
              <a:t>Átomos</a:t>
            </a:r>
            <a:r>
              <a:rPr lang="es-ES" sz="2400" dirty="0">
                <a:solidFill>
                  <a:srgbClr val="292929"/>
                </a:solidFill>
              </a:rPr>
              <a:t>: son las estructuras funcionales más pequeñas. Cada uno de ellos tiene distintas propiedades y se pueden combinar entre ellos.</a:t>
            </a:r>
          </a:p>
          <a:p>
            <a:endParaRPr lang="es-ES" sz="2400" dirty="0">
              <a:solidFill>
                <a:srgbClr val="292929"/>
              </a:solidFill>
            </a:endParaRPr>
          </a:p>
          <a:p>
            <a:r>
              <a:rPr lang="es-ES" sz="2400" b="1" dirty="0">
                <a:solidFill>
                  <a:srgbClr val="292929"/>
                </a:solidFill>
              </a:rPr>
              <a:t>Moléculas</a:t>
            </a:r>
            <a:r>
              <a:rPr lang="es-ES" sz="2400" dirty="0">
                <a:solidFill>
                  <a:srgbClr val="292929"/>
                </a:solidFill>
              </a:rPr>
              <a:t>: átomos unidos por distintos enlaces químicos, obteniendo propiedades únicas y convirtiéndose en elementos más funcionales.</a:t>
            </a:r>
          </a:p>
          <a:p>
            <a:endParaRPr lang="es-ES" sz="2400" dirty="0">
              <a:solidFill>
                <a:srgbClr val="292929"/>
              </a:solidFill>
            </a:endParaRPr>
          </a:p>
          <a:p>
            <a:r>
              <a:rPr lang="es-ES" sz="2400" b="1" dirty="0">
                <a:solidFill>
                  <a:srgbClr val="292929"/>
                </a:solidFill>
              </a:rPr>
              <a:t>Organismos</a:t>
            </a:r>
            <a:r>
              <a:rPr lang="es-ES" sz="2400" dirty="0">
                <a:solidFill>
                  <a:srgbClr val="292929"/>
                </a:solidFill>
              </a:rPr>
              <a:t>: conjuntos de moléculas funcionando como una sola unidad (pueden ser desde organismos unicelulares hasta organismos más complejos, como plantas, animales o humanos).</a:t>
            </a:r>
            <a:endParaRPr lang="es-ES" sz="2400" b="0" i="0" dirty="0">
              <a:solidFill>
                <a:srgbClr val="292929"/>
              </a:solidFill>
              <a:effectLst/>
            </a:endParaRPr>
          </a:p>
        </p:txBody>
      </p:sp>
      <p:pic>
        <p:nvPicPr>
          <p:cNvPr id="11" name="Imagen 10" descr="Diagrama&#10;&#10;Descripción generada automáticamente">
            <a:extLst>
              <a:ext uri="{FF2B5EF4-FFF2-40B4-BE49-F238E27FC236}">
                <a16:creationId xmlns:a16="http://schemas.microsoft.com/office/drawing/2014/main" id="{DECDBDFF-4423-774F-9CB0-EF4B20308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934" y="4598417"/>
            <a:ext cx="4425558" cy="1686755"/>
          </a:xfrm>
          <a:prstGeom prst="rect">
            <a:avLst/>
          </a:prstGeom>
        </p:spPr>
      </p:pic>
    </p:spTree>
    <p:extLst>
      <p:ext uri="{BB962C8B-B14F-4D97-AF65-F5344CB8AC3E}">
        <p14:creationId xmlns:p14="http://schemas.microsoft.com/office/powerpoint/2010/main" val="404737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31</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29698" name="Picture 2" descr="De izquierda a derecha: evolución de la creación de una ciudad de lego, desde piezas sueltas a la ciudad completa.">
            <a:extLst>
              <a:ext uri="{FF2B5EF4-FFF2-40B4-BE49-F238E27FC236}">
                <a16:creationId xmlns:a16="http://schemas.microsoft.com/office/drawing/2014/main" id="{A1B806D0-A79F-0440-BA21-247D39468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86002"/>
            <a:ext cx="121920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52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32</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30722" name="Picture 2" descr="Evolución del diseño de una interfaz digital: desde las formas y colores hasta tener acabado el diseño final.">
            <a:extLst>
              <a:ext uri="{FF2B5EF4-FFF2-40B4-BE49-F238E27FC236}">
                <a16:creationId xmlns:a16="http://schemas.microsoft.com/office/drawing/2014/main" id="{A134FC27-8C3B-3243-BB6A-293F9BB5D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90" y="1334131"/>
            <a:ext cx="11347450" cy="510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839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33</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Atomic Design</a:t>
            </a:r>
          </a:p>
        </p:txBody>
      </p:sp>
      <p:pic>
        <p:nvPicPr>
          <p:cNvPr id="31746" name="Picture 2" descr="Image for post">
            <a:extLst>
              <a:ext uri="{FF2B5EF4-FFF2-40B4-BE49-F238E27FC236}">
                <a16:creationId xmlns:a16="http://schemas.microsoft.com/office/drawing/2014/main" id="{CF10247D-31BB-6849-A073-D0ECE2CF4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571" y="1416205"/>
            <a:ext cx="8348463" cy="468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79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34</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err="1">
                <a:solidFill>
                  <a:srgbClr val="960F68"/>
                </a:solidFill>
              </a:rPr>
              <a:t>Atomic</a:t>
            </a:r>
            <a:r>
              <a:rPr lang="es-ES" dirty="0">
                <a:solidFill>
                  <a:srgbClr val="960F68"/>
                </a:solidFill>
              </a:rPr>
              <a:t> </a:t>
            </a:r>
            <a:r>
              <a:rPr lang="es-ES" dirty="0" err="1">
                <a:solidFill>
                  <a:srgbClr val="960F68"/>
                </a:solidFill>
              </a:rPr>
              <a:t>Design</a:t>
            </a:r>
            <a:r>
              <a:rPr lang="es-ES" dirty="0">
                <a:solidFill>
                  <a:srgbClr val="960F68"/>
                </a:solidFill>
              </a:rPr>
              <a:t> – Arquitectura CSS</a:t>
            </a:r>
          </a:p>
        </p:txBody>
      </p:sp>
      <p:sp>
        <p:nvSpPr>
          <p:cNvPr id="5" name="CuadroTexto 4">
            <a:extLst>
              <a:ext uri="{FF2B5EF4-FFF2-40B4-BE49-F238E27FC236}">
                <a16:creationId xmlns:a16="http://schemas.microsoft.com/office/drawing/2014/main" id="{28453B37-E283-BB47-B177-EA1F9187100A}"/>
              </a:ext>
            </a:extLst>
          </p:cNvPr>
          <p:cNvSpPr txBox="1"/>
          <p:nvPr/>
        </p:nvSpPr>
        <p:spPr>
          <a:xfrm>
            <a:off x="296290" y="1832035"/>
            <a:ext cx="11599420" cy="4524315"/>
          </a:xfrm>
          <a:prstGeom prst="rect">
            <a:avLst/>
          </a:prstGeom>
          <a:noFill/>
        </p:spPr>
        <p:txBody>
          <a:bodyPr wrap="square" rtlCol="0">
            <a:spAutoFit/>
          </a:bodyPr>
          <a:lstStyle/>
          <a:p>
            <a:pPr marL="285750" indent="-285750">
              <a:buFont typeface="Arial" panose="020B0604020202020204" pitchFamily="34" charset="0"/>
              <a:buChar char="•"/>
            </a:pPr>
            <a:r>
              <a:rPr lang="es-ES" sz="2400" b="1" dirty="0"/>
              <a:t>Baja Especificidad:</a:t>
            </a:r>
            <a:r>
              <a:rPr lang="es-ES" sz="2400" dirty="0"/>
              <a:t>  Tener una especificidad baja ayudará a mantener la integridad del CSS de un proyecto grande durante mucho más tiempo.</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err="1"/>
              <a:t>Naming</a:t>
            </a:r>
            <a:r>
              <a:rPr lang="es-ES" sz="2400" b="1" dirty="0"/>
              <a:t>: </a:t>
            </a:r>
            <a:r>
              <a:rPr lang="es-ES" sz="2400" dirty="0"/>
              <a:t>Una política de nombres </a:t>
            </a:r>
            <a:r>
              <a:rPr lang="es-ES" sz="2400" dirty="0" err="1"/>
              <a:t>css</a:t>
            </a:r>
            <a:r>
              <a:rPr lang="es-ES" sz="2400" dirty="0"/>
              <a:t> que no requiera un esfuerzo saber que es o que debe hacer una clase. También buscamos que sea fácil de aprender para cualquier persona que entre de nuevas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a:t>Fácil de aprender: </a:t>
            </a:r>
            <a:r>
              <a:rPr lang="es-ES" sz="2400" dirty="0"/>
              <a:t>Los nuevos desarrolladores necesitan saber como y donde aplicar los cambios. Buscamos una arquitectura intuitiva.</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dirty="0"/>
              <a:t>Flexible y robusto: </a:t>
            </a:r>
            <a:r>
              <a:rPr lang="es-ES" sz="2400" dirty="0"/>
              <a:t>Una arquitectura modular capaz de adaptarse y aumentar el tamaño sin tener que eliminar el </a:t>
            </a:r>
            <a:r>
              <a:rPr lang="es-ES" sz="2400" dirty="0" err="1"/>
              <a:t>core</a:t>
            </a:r>
            <a:r>
              <a:rPr lang="es-ES" sz="2400" dirty="0"/>
              <a:t>.</a:t>
            </a:r>
          </a:p>
        </p:txBody>
      </p:sp>
    </p:spTree>
    <p:extLst>
      <p:ext uri="{BB962C8B-B14F-4D97-AF65-F5344CB8AC3E}">
        <p14:creationId xmlns:p14="http://schemas.microsoft.com/office/powerpoint/2010/main" val="192468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35</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err="1">
                <a:solidFill>
                  <a:srgbClr val="960F68"/>
                </a:solidFill>
              </a:rPr>
              <a:t>Atomic</a:t>
            </a:r>
            <a:r>
              <a:rPr lang="es-ES" dirty="0">
                <a:solidFill>
                  <a:srgbClr val="960F68"/>
                </a:solidFill>
              </a:rPr>
              <a:t> </a:t>
            </a:r>
            <a:r>
              <a:rPr lang="es-ES" dirty="0" err="1">
                <a:solidFill>
                  <a:srgbClr val="960F68"/>
                </a:solidFill>
              </a:rPr>
              <a:t>Design</a:t>
            </a:r>
            <a:r>
              <a:rPr lang="es-ES" dirty="0">
                <a:solidFill>
                  <a:srgbClr val="960F68"/>
                </a:solidFill>
              </a:rPr>
              <a:t> – Arquitectura CSS</a:t>
            </a:r>
          </a:p>
        </p:txBody>
      </p:sp>
      <p:pic>
        <p:nvPicPr>
          <p:cNvPr id="1026" name="Picture 2" descr="BEM &amp; Atomic Design: A CSS Architecture Worth Loving | Lullabot">
            <a:extLst>
              <a:ext uri="{FF2B5EF4-FFF2-40B4-BE49-F238E27FC236}">
                <a16:creationId xmlns:a16="http://schemas.microsoft.com/office/drawing/2014/main" id="{FD239E44-5B1F-494C-8A36-D15A243F3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169" y="1168027"/>
            <a:ext cx="5697457" cy="518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826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36</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187802" y="-106336"/>
            <a:ext cx="10515600" cy="1325563"/>
          </a:xfrm>
        </p:spPr>
        <p:txBody>
          <a:bodyPr/>
          <a:lstStyle/>
          <a:p>
            <a:r>
              <a:rPr lang="es-ES" dirty="0" err="1">
                <a:solidFill>
                  <a:srgbClr val="960F68"/>
                </a:solidFill>
              </a:rPr>
              <a:t>Atomic</a:t>
            </a:r>
            <a:r>
              <a:rPr lang="es-ES" dirty="0">
                <a:solidFill>
                  <a:srgbClr val="960F68"/>
                </a:solidFill>
              </a:rPr>
              <a:t> </a:t>
            </a:r>
            <a:r>
              <a:rPr lang="es-ES" dirty="0" err="1">
                <a:solidFill>
                  <a:srgbClr val="960F68"/>
                </a:solidFill>
              </a:rPr>
              <a:t>Design</a:t>
            </a:r>
            <a:r>
              <a:rPr lang="es-ES" dirty="0">
                <a:solidFill>
                  <a:srgbClr val="960F68"/>
                </a:solidFill>
              </a:rPr>
              <a:t> – Arquitectura CSS</a:t>
            </a:r>
          </a:p>
        </p:txBody>
      </p:sp>
      <p:pic>
        <p:nvPicPr>
          <p:cNvPr id="7" name="Imagen 6" descr="Texto&#10;&#10;Descripción generada automáticamente con confianza media">
            <a:extLst>
              <a:ext uri="{FF2B5EF4-FFF2-40B4-BE49-F238E27FC236}">
                <a16:creationId xmlns:a16="http://schemas.microsoft.com/office/drawing/2014/main" id="{F3A3E4D7-067F-6241-9A6C-B1448570B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293" y="806986"/>
            <a:ext cx="2226649" cy="5908043"/>
          </a:xfrm>
          <a:prstGeom prst="rect">
            <a:avLst/>
          </a:prstGeom>
        </p:spPr>
      </p:pic>
      <p:pic>
        <p:nvPicPr>
          <p:cNvPr id="11" name="Imagen 10" descr="Texto&#10;&#10;Descripción generada automáticamente">
            <a:extLst>
              <a:ext uri="{FF2B5EF4-FFF2-40B4-BE49-F238E27FC236}">
                <a16:creationId xmlns:a16="http://schemas.microsoft.com/office/drawing/2014/main" id="{02DB39F3-8D17-2141-BDEF-7D92EAC86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0" y="2078257"/>
            <a:ext cx="5016500" cy="3365500"/>
          </a:xfrm>
          <a:prstGeom prst="rect">
            <a:avLst/>
          </a:prstGeom>
        </p:spPr>
      </p:pic>
    </p:spTree>
    <p:extLst>
      <p:ext uri="{BB962C8B-B14F-4D97-AF65-F5344CB8AC3E}">
        <p14:creationId xmlns:p14="http://schemas.microsoft.com/office/powerpoint/2010/main" val="512130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37</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MVC</a:t>
            </a:r>
          </a:p>
        </p:txBody>
      </p:sp>
      <p:sp>
        <p:nvSpPr>
          <p:cNvPr id="5" name="Rectángulo 4">
            <a:extLst>
              <a:ext uri="{FF2B5EF4-FFF2-40B4-BE49-F238E27FC236}">
                <a16:creationId xmlns:a16="http://schemas.microsoft.com/office/drawing/2014/main" id="{19F643F5-FD33-5542-8B3B-16A223396B5A}"/>
              </a:ext>
            </a:extLst>
          </p:cNvPr>
          <p:cNvSpPr/>
          <p:nvPr/>
        </p:nvSpPr>
        <p:spPr>
          <a:xfrm>
            <a:off x="296290" y="1094339"/>
            <a:ext cx="10515600" cy="1200329"/>
          </a:xfrm>
          <a:prstGeom prst="rect">
            <a:avLst/>
          </a:prstGeom>
        </p:spPr>
        <p:txBody>
          <a:bodyPr wrap="square">
            <a:spAutoFit/>
          </a:bodyPr>
          <a:lstStyle/>
          <a:p>
            <a:r>
              <a:rPr lang="es-ES" sz="2400" dirty="0">
                <a:solidFill>
                  <a:srgbClr val="051626"/>
                </a:solidFill>
              </a:rPr>
              <a:t>“El MVC o Modelo-Vista-Controlador es un patrón de arquitectura de software que, utilizando 3 componentes (Vistas, </a:t>
            </a:r>
            <a:r>
              <a:rPr lang="es-ES" sz="2400" dirty="0" err="1">
                <a:solidFill>
                  <a:srgbClr val="051626"/>
                </a:solidFill>
              </a:rPr>
              <a:t>Models</a:t>
            </a:r>
            <a:r>
              <a:rPr lang="es-ES" sz="2400" dirty="0">
                <a:solidFill>
                  <a:srgbClr val="051626"/>
                </a:solidFill>
              </a:rPr>
              <a:t> y Controladores) separa la lógica de la aplicación de la lógica de la vista en una aplicación.”</a:t>
            </a:r>
            <a:endParaRPr lang="es-ES" sz="2400" dirty="0"/>
          </a:p>
        </p:txBody>
      </p:sp>
      <p:pic>
        <p:nvPicPr>
          <p:cNvPr id="32770" name="Picture 2">
            <a:extLst>
              <a:ext uri="{FF2B5EF4-FFF2-40B4-BE49-F238E27FC236}">
                <a16:creationId xmlns:a16="http://schemas.microsoft.com/office/drawing/2014/main" id="{C8856250-52CC-5741-B494-7B3E5E2A7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012" y="2294668"/>
            <a:ext cx="5191588" cy="403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217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38</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MVC</a:t>
            </a:r>
          </a:p>
        </p:txBody>
      </p:sp>
      <p:sp>
        <p:nvSpPr>
          <p:cNvPr id="5" name="Rectángulo 4">
            <a:extLst>
              <a:ext uri="{FF2B5EF4-FFF2-40B4-BE49-F238E27FC236}">
                <a16:creationId xmlns:a16="http://schemas.microsoft.com/office/drawing/2014/main" id="{19F643F5-FD33-5542-8B3B-16A223396B5A}"/>
              </a:ext>
            </a:extLst>
          </p:cNvPr>
          <p:cNvSpPr/>
          <p:nvPr/>
        </p:nvSpPr>
        <p:spPr>
          <a:xfrm>
            <a:off x="1027557" y="992111"/>
            <a:ext cx="1083820" cy="461665"/>
          </a:xfrm>
          <a:prstGeom prst="rect">
            <a:avLst/>
          </a:prstGeom>
        </p:spPr>
        <p:txBody>
          <a:bodyPr wrap="square">
            <a:spAutoFit/>
          </a:bodyPr>
          <a:lstStyle/>
          <a:p>
            <a:r>
              <a:rPr lang="es-ES" sz="2400" dirty="0">
                <a:solidFill>
                  <a:srgbClr val="051626"/>
                </a:solidFill>
              </a:rPr>
              <a:t>React</a:t>
            </a:r>
            <a:endParaRPr lang="es-ES" sz="2400" dirty="0"/>
          </a:p>
        </p:txBody>
      </p:sp>
      <p:pic>
        <p:nvPicPr>
          <p:cNvPr id="8" name="Imagen 7" descr="Texto&#10;&#10;Descripción generada automáticamente">
            <a:extLst>
              <a:ext uri="{FF2B5EF4-FFF2-40B4-BE49-F238E27FC236}">
                <a16:creationId xmlns:a16="http://schemas.microsoft.com/office/drawing/2014/main" id="{AC5F0C65-FA15-EF4D-BF1F-F8F4D9AF34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344461"/>
            <a:ext cx="4114800" cy="5413053"/>
          </a:xfrm>
          <a:prstGeom prst="rect">
            <a:avLst/>
          </a:prstGeom>
        </p:spPr>
      </p:pic>
      <p:pic>
        <p:nvPicPr>
          <p:cNvPr id="13" name="Imagen 12" descr="Captura de pantalla de un celular&#10;&#10;Descripción generada automáticamente">
            <a:extLst>
              <a:ext uri="{FF2B5EF4-FFF2-40B4-BE49-F238E27FC236}">
                <a16:creationId xmlns:a16="http://schemas.microsoft.com/office/drawing/2014/main" id="{598FBA66-8D0A-2749-B321-3E70D78CE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2036" y="1344461"/>
            <a:ext cx="6959148" cy="1919244"/>
          </a:xfrm>
          <a:prstGeom prst="rect">
            <a:avLst/>
          </a:prstGeom>
        </p:spPr>
      </p:pic>
      <p:pic>
        <p:nvPicPr>
          <p:cNvPr id="15" name="Imagen 14" descr="Texto&#10;&#10;Descripción generada automáticamente">
            <a:extLst>
              <a:ext uri="{FF2B5EF4-FFF2-40B4-BE49-F238E27FC236}">
                <a16:creationId xmlns:a16="http://schemas.microsoft.com/office/drawing/2014/main" id="{FC20E9EB-A84D-9345-A6FF-1F24158ECA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806" y="3335166"/>
            <a:ext cx="2920084" cy="3386309"/>
          </a:xfrm>
          <a:prstGeom prst="rect">
            <a:avLst/>
          </a:prstGeom>
        </p:spPr>
      </p:pic>
      <p:sp>
        <p:nvSpPr>
          <p:cNvPr id="14" name="CuadroTexto 13">
            <a:extLst>
              <a:ext uri="{FF2B5EF4-FFF2-40B4-BE49-F238E27FC236}">
                <a16:creationId xmlns:a16="http://schemas.microsoft.com/office/drawing/2014/main" id="{8E70CD7E-CA2F-A74A-9295-BB2111B233B1}"/>
              </a:ext>
            </a:extLst>
          </p:cNvPr>
          <p:cNvSpPr txBox="1"/>
          <p:nvPr/>
        </p:nvSpPr>
        <p:spPr>
          <a:xfrm>
            <a:off x="7637312" y="992111"/>
            <a:ext cx="1156086" cy="461665"/>
          </a:xfrm>
          <a:prstGeom prst="rect">
            <a:avLst/>
          </a:prstGeom>
          <a:noFill/>
        </p:spPr>
        <p:txBody>
          <a:bodyPr wrap="none" rtlCol="0">
            <a:spAutoFit/>
          </a:bodyPr>
          <a:lstStyle/>
          <a:p>
            <a:r>
              <a:rPr lang="es-ES" sz="2400" dirty="0"/>
              <a:t>Angular</a:t>
            </a:r>
          </a:p>
        </p:txBody>
      </p:sp>
      <p:cxnSp>
        <p:nvCxnSpPr>
          <p:cNvPr id="17" name="Conector recto 16">
            <a:extLst>
              <a:ext uri="{FF2B5EF4-FFF2-40B4-BE49-F238E27FC236}">
                <a16:creationId xmlns:a16="http://schemas.microsoft.com/office/drawing/2014/main" id="{F03A02A9-C66E-2F4A-B7A2-8B14A8AF6679}"/>
              </a:ext>
            </a:extLst>
          </p:cNvPr>
          <p:cNvCxnSpPr/>
          <p:nvPr/>
        </p:nvCxnSpPr>
        <p:spPr>
          <a:xfrm>
            <a:off x="4586068" y="1361443"/>
            <a:ext cx="0" cy="5360032"/>
          </a:xfrm>
          <a:prstGeom prst="line">
            <a:avLst/>
          </a:prstGeom>
          <a:ln w="38100">
            <a:solidFill>
              <a:srgbClr val="960F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949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39</a:t>
            </a:fld>
            <a:endParaRPr lang="es-ES" dirty="0"/>
          </a:p>
        </p:txBody>
      </p:sp>
      <p:sp>
        <p:nvSpPr>
          <p:cNvPr id="6" name="Título 4">
            <a:extLst>
              <a:ext uri="{FF2B5EF4-FFF2-40B4-BE49-F238E27FC236}">
                <a16:creationId xmlns:a16="http://schemas.microsoft.com/office/drawing/2014/main" id="{0C74F1C3-C5C4-DD40-B089-BFD1C6129EEA}"/>
              </a:ext>
            </a:extLst>
          </p:cNvPr>
          <p:cNvSpPr>
            <a:spLocks noGrp="1"/>
          </p:cNvSpPr>
          <p:nvPr>
            <p:ph type="title"/>
          </p:nvPr>
        </p:nvSpPr>
        <p:spPr>
          <a:xfrm>
            <a:off x="296290" y="90642"/>
            <a:ext cx="10515600" cy="1325563"/>
          </a:xfrm>
        </p:spPr>
        <p:txBody>
          <a:bodyPr/>
          <a:lstStyle/>
          <a:p>
            <a:r>
              <a:rPr lang="es-ES" dirty="0">
                <a:solidFill>
                  <a:srgbClr val="960F68"/>
                </a:solidFill>
              </a:rPr>
              <a:t>Diseño técnico de arquitectura - API</a:t>
            </a:r>
          </a:p>
        </p:txBody>
      </p:sp>
      <p:pic>
        <p:nvPicPr>
          <p:cNvPr id="34820" name="Picture 4" descr="Image for post">
            <a:extLst>
              <a:ext uri="{FF2B5EF4-FFF2-40B4-BE49-F238E27FC236}">
                <a16:creationId xmlns:a16="http://schemas.microsoft.com/office/drawing/2014/main" id="{8BBF8CBD-395A-1C48-A0BE-02E339588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278" y="1178340"/>
            <a:ext cx="7731174" cy="46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5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a:t>
            </a:fld>
            <a:endParaRPr lang="es-ES" dirty="0"/>
          </a:p>
        </p:txBody>
      </p:sp>
      <p:pic>
        <p:nvPicPr>
          <p:cNvPr id="1026" name="Picture 2" descr="Metodología para la Creación y Desarrollo de Sitios Web">
            <a:extLst>
              <a:ext uri="{FF2B5EF4-FFF2-40B4-BE49-F238E27FC236}">
                <a16:creationId xmlns:a16="http://schemas.microsoft.com/office/drawing/2014/main" id="{498BCD4A-88E8-6440-BD8B-389BBD03E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847" y="1560638"/>
            <a:ext cx="9214306" cy="437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3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ED5DE8-CA8B-4332-9D76-60AD9B818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2983B4D-AA9E-4FCA-A321-B87362793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2446384"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2432161"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2446384"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7417" y="679731"/>
            <a:ext cx="6875958"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nterfaz de usuario gráfica&#10;&#10;Descripción generada automáticamente">
            <a:extLst>
              <a:ext uri="{FF2B5EF4-FFF2-40B4-BE49-F238E27FC236}">
                <a16:creationId xmlns:a16="http://schemas.microsoft.com/office/drawing/2014/main" id="{A00119B2-2566-5A4B-ADAC-9F3586CD6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885" y="1155062"/>
            <a:ext cx="3411647" cy="4238072"/>
          </a:xfrm>
          <a:prstGeom prst="rect">
            <a:avLst/>
          </a:prstGeom>
        </p:spPr>
      </p:pic>
      <p:pic>
        <p:nvPicPr>
          <p:cNvPr id="11" name="Imagen 10" descr="Texto&#10;&#10;Descripción generada automáticamente">
            <a:extLst>
              <a:ext uri="{FF2B5EF4-FFF2-40B4-BE49-F238E27FC236}">
                <a16:creationId xmlns:a16="http://schemas.microsoft.com/office/drawing/2014/main" id="{BC0CCE25-61D5-444C-BB4C-E0650B5F4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5396" y="3970515"/>
            <a:ext cx="3118104" cy="2069476"/>
          </a:xfrm>
          <a:prstGeom prst="rect">
            <a:avLst/>
          </a:prstGeom>
        </p:spPr>
      </p:pic>
      <p:pic>
        <p:nvPicPr>
          <p:cNvPr id="4" name="Imagen 3" descr="Texto&#10;&#10;Descripción generada automáticamente"/>
          <p:cNvPicPr>
            <a:picLocks noChangeAspect="1"/>
          </p:cNvPicPr>
          <p:nvPr/>
        </p:nvPicPr>
        <p:blipFill>
          <a:blip r:embed="rId5"/>
          <a:stretch>
            <a:fillRect/>
          </a:stretch>
        </p:blipFill>
        <p:spPr>
          <a:xfrm>
            <a:off x="4897472" y="3828534"/>
            <a:ext cx="3118104" cy="2069287"/>
          </a:xfrm>
          <a:prstGeom prst="rect">
            <a:avLst/>
          </a:prstGeom>
        </p:spPr>
      </p:pic>
      <p:pic>
        <p:nvPicPr>
          <p:cNvPr id="9" name="Imagen 8" descr="Texto&#10;&#10;Descripción generada automáticamente">
            <a:extLst>
              <a:ext uri="{FF2B5EF4-FFF2-40B4-BE49-F238E27FC236}">
                <a16:creationId xmlns:a16="http://schemas.microsoft.com/office/drawing/2014/main" id="{F53F0C98-0E7D-644F-9193-22167BF80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149" y="1136852"/>
            <a:ext cx="6236208" cy="2572434"/>
          </a:xfrm>
          <a:prstGeom prst="rect">
            <a:avLst/>
          </a:prstGeom>
        </p:spPr>
      </p:pic>
      <p:sp>
        <p:nvSpPr>
          <p:cNvPr id="2" name="Marcador de pie de página 1"/>
          <p:cNvSpPr>
            <a:spLocks noGrp="1"/>
          </p:cNvSpPr>
          <p:nvPr>
            <p:ph type="ftr" sz="quarter" idx="11"/>
          </p:nvPr>
        </p:nvSpPr>
        <p:spPr>
          <a:xfrm>
            <a:off x="4453542" y="6461857"/>
            <a:ext cx="3284913" cy="365760"/>
          </a:xfrm>
        </p:spPr>
        <p:txBody>
          <a:bodyPr vert="horz" lIns="91440" tIns="45720" rIns="91440" bIns="45720" rtlCol="0" anchor="ctr">
            <a:normAutofit/>
          </a:bodyPr>
          <a:lstStyle/>
          <a:p>
            <a:pPr>
              <a:spcAft>
                <a:spcPts val="600"/>
              </a:spcAft>
            </a:pPr>
            <a:r>
              <a:rPr lang="en-US" kern="1200" dirty="0" err="1">
                <a:solidFill>
                  <a:schemeClr val="tx1">
                    <a:tint val="75000"/>
                  </a:schemeClr>
                </a:solidFill>
                <a:latin typeface="+mn-lt"/>
                <a:ea typeface="+mn-ea"/>
                <a:cs typeface="+mn-cs"/>
              </a:rPr>
              <a:t>Análisis</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componentes</a:t>
            </a:r>
            <a:r>
              <a:rPr lang="en-US" kern="1200" dirty="0">
                <a:solidFill>
                  <a:schemeClr val="tx1">
                    <a:tint val="75000"/>
                  </a:schemeClr>
                </a:solidFill>
                <a:latin typeface="+mn-lt"/>
                <a:ea typeface="+mn-ea"/>
                <a:cs typeface="+mn-cs"/>
              </a:rPr>
              <a:t> </a:t>
            </a:r>
            <a:r>
              <a:rPr lang="en-US" kern="1200" dirty="0" err="1">
                <a:solidFill>
                  <a:schemeClr val="tx1">
                    <a:tint val="75000"/>
                  </a:schemeClr>
                </a:solidFill>
                <a:latin typeface="+mn-lt"/>
                <a:ea typeface="+mn-ea"/>
                <a:cs typeface="+mn-cs"/>
              </a:rPr>
              <a:t>visuales</a:t>
            </a:r>
            <a:r>
              <a:rPr lang="en-US" kern="1200" dirty="0">
                <a:solidFill>
                  <a:schemeClr val="tx1">
                    <a:tint val="75000"/>
                  </a:schemeClr>
                </a:solidFill>
                <a:latin typeface="+mn-lt"/>
                <a:ea typeface="+mn-ea"/>
                <a:cs typeface="+mn-cs"/>
              </a:rPr>
              <a:t> + Figma</a:t>
            </a:r>
          </a:p>
        </p:txBody>
      </p:sp>
      <p:sp>
        <p:nvSpPr>
          <p:cNvPr id="3" name="Marcador de número de diapositiva 2"/>
          <p:cNvSpPr>
            <a:spLocks noGrp="1"/>
          </p:cNvSpPr>
          <p:nvPr>
            <p:ph type="sldNum" sz="quarter" idx="12"/>
          </p:nvPr>
        </p:nvSpPr>
        <p:spPr>
          <a:xfrm>
            <a:off x="9985052" y="6492240"/>
            <a:ext cx="1518326" cy="365760"/>
          </a:xfrm>
        </p:spPr>
        <p:txBody>
          <a:bodyPr vert="horz" lIns="91440" tIns="45720" rIns="91440" bIns="45720" rtlCol="0" anchor="ctr">
            <a:normAutofit/>
          </a:bodyPr>
          <a:lstStyle/>
          <a:p>
            <a:pPr>
              <a:spcAft>
                <a:spcPts val="600"/>
              </a:spcAft>
            </a:pPr>
            <a:fld id="{F96FDB00-D5D8-496F-8A86-E175B071149C}" type="slidenum">
              <a:rPr lang="en-US" smtClean="0"/>
              <a:pPr>
                <a:spcAft>
                  <a:spcPts val="600"/>
                </a:spcAft>
              </a:pPr>
              <a:t>40</a:t>
            </a:fld>
            <a:endParaRPr lang="en-US"/>
          </a:p>
        </p:txBody>
      </p:sp>
      <p:sp>
        <p:nvSpPr>
          <p:cNvPr id="27" name="Título 4">
            <a:extLst>
              <a:ext uri="{FF2B5EF4-FFF2-40B4-BE49-F238E27FC236}">
                <a16:creationId xmlns:a16="http://schemas.microsoft.com/office/drawing/2014/main" id="{36BB514B-7E1F-8F43-BCF8-78FE278DB8D4}"/>
              </a:ext>
            </a:extLst>
          </p:cNvPr>
          <p:cNvSpPr txBox="1">
            <a:spLocks/>
          </p:cNvSpPr>
          <p:nvPr/>
        </p:nvSpPr>
        <p:spPr>
          <a:xfrm>
            <a:off x="124024" y="1048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Ejemplo</a:t>
            </a:r>
          </a:p>
        </p:txBody>
      </p:sp>
    </p:spTree>
    <p:extLst>
      <p:ext uri="{BB962C8B-B14F-4D97-AF65-F5344CB8AC3E}">
        <p14:creationId xmlns:p14="http://schemas.microsoft.com/office/powerpoint/2010/main" val="390030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41</a:t>
            </a:fld>
            <a:endParaRPr lang="es-ES" dirty="0"/>
          </a:p>
        </p:txBody>
      </p:sp>
      <p:sp>
        <p:nvSpPr>
          <p:cNvPr id="9" name="Título 4">
            <a:extLst>
              <a:ext uri="{FF2B5EF4-FFF2-40B4-BE49-F238E27FC236}">
                <a16:creationId xmlns:a16="http://schemas.microsoft.com/office/drawing/2014/main" id="{D039A727-73A0-854E-8843-0D15E60EEF78}"/>
              </a:ext>
            </a:extLst>
          </p:cNvPr>
          <p:cNvSpPr txBox="1">
            <a:spLocks/>
          </p:cNvSpPr>
          <p:nvPr/>
        </p:nvSpPr>
        <p:spPr>
          <a:xfrm>
            <a:off x="296290" y="90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Práctica 1</a:t>
            </a:r>
          </a:p>
        </p:txBody>
      </p:sp>
      <p:pic>
        <p:nvPicPr>
          <p:cNvPr id="12" name="Imagen 11">
            <a:extLst>
              <a:ext uri="{FF2B5EF4-FFF2-40B4-BE49-F238E27FC236}">
                <a16:creationId xmlns:a16="http://schemas.microsoft.com/office/drawing/2014/main" id="{4C461B64-6E49-E443-83C0-67568A27C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3448756"/>
            <a:ext cx="11499255" cy="759289"/>
          </a:xfrm>
          <a:prstGeom prst="rect">
            <a:avLst/>
          </a:prstGeom>
        </p:spPr>
      </p:pic>
      <p:pic>
        <p:nvPicPr>
          <p:cNvPr id="14" name="Imagen 13">
            <a:extLst>
              <a:ext uri="{FF2B5EF4-FFF2-40B4-BE49-F238E27FC236}">
                <a16:creationId xmlns:a16="http://schemas.microsoft.com/office/drawing/2014/main" id="{E7B3E9A4-5433-084C-8B2F-61D966AE9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90" y="4455154"/>
            <a:ext cx="11499255" cy="759289"/>
          </a:xfrm>
          <a:prstGeom prst="rect">
            <a:avLst/>
          </a:prstGeom>
        </p:spPr>
      </p:pic>
      <p:sp>
        <p:nvSpPr>
          <p:cNvPr id="15" name="CuadroTexto 14">
            <a:extLst>
              <a:ext uri="{FF2B5EF4-FFF2-40B4-BE49-F238E27FC236}">
                <a16:creationId xmlns:a16="http://schemas.microsoft.com/office/drawing/2014/main" id="{95100662-6C24-D348-96A3-4FBF6E471EBC}"/>
              </a:ext>
            </a:extLst>
          </p:cNvPr>
          <p:cNvSpPr txBox="1"/>
          <p:nvPr/>
        </p:nvSpPr>
        <p:spPr>
          <a:xfrm>
            <a:off x="296290" y="1727115"/>
            <a:ext cx="11390811" cy="830997"/>
          </a:xfrm>
          <a:prstGeom prst="rect">
            <a:avLst/>
          </a:prstGeom>
          <a:noFill/>
        </p:spPr>
        <p:txBody>
          <a:bodyPr wrap="square" rtlCol="0">
            <a:spAutoFit/>
          </a:bodyPr>
          <a:lstStyle/>
          <a:p>
            <a:r>
              <a:rPr lang="es-ES" sz="2400" dirty="0"/>
              <a:t>Partiendo de este componente junto a su variación elabora una API, teniendo en cuenta sus inputs, outputs y eventos.</a:t>
            </a:r>
          </a:p>
        </p:txBody>
      </p:sp>
    </p:spTree>
    <p:extLst>
      <p:ext uri="{BB962C8B-B14F-4D97-AF65-F5344CB8AC3E}">
        <p14:creationId xmlns:p14="http://schemas.microsoft.com/office/powerpoint/2010/main" val="1750505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42</a:t>
            </a:fld>
            <a:endParaRPr lang="es-ES" dirty="0"/>
          </a:p>
        </p:txBody>
      </p:sp>
      <p:sp>
        <p:nvSpPr>
          <p:cNvPr id="9" name="Título 4">
            <a:extLst>
              <a:ext uri="{FF2B5EF4-FFF2-40B4-BE49-F238E27FC236}">
                <a16:creationId xmlns:a16="http://schemas.microsoft.com/office/drawing/2014/main" id="{D039A727-73A0-854E-8843-0D15E60EEF78}"/>
              </a:ext>
            </a:extLst>
          </p:cNvPr>
          <p:cNvSpPr txBox="1">
            <a:spLocks/>
          </p:cNvSpPr>
          <p:nvPr/>
        </p:nvSpPr>
        <p:spPr>
          <a:xfrm>
            <a:off x="296290" y="906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Diseño técnico de arquitectura - Práctica 2</a:t>
            </a:r>
          </a:p>
        </p:txBody>
      </p:sp>
      <p:sp>
        <p:nvSpPr>
          <p:cNvPr id="15" name="CuadroTexto 14">
            <a:extLst>
              <a:ext uri="{FF2B5EF4-FFF2-40B4-BE49-F238E27FC236}">
                <a16:creationId xmlns:a16="http://schemas.microsoft.com/office/drawing/2014/main" id="{95100662-6C24-D348-96A3-4FBF6E471EBC}"/>
              </a:ext>
            </a:extLst>
          </p:cNvPr>
          <p:cNvSpPr txBox="1"/>
          <p:nvPr/>
        </p:nvSpPr>
        <p:spPr>
          <a:xfrm>
            <a:off x="296290" y="1727115"/>
            <a:ext cx="11390811" cy="830997"/>
          </a:xfrm>
          <a:prstGeom prst="rect">
            <a:avLst/>
          </a:prstGeom>
          <a:noFill/>
        </p:spPr>
        <p:txBody>
          <a:bodyPr wrap="square" rtlCol="0">
            <a:spAutoFit/>
          </a:bodyPr>
          <a:lstStyle/>
          <a:p>
            <a:r>
              <a:rPr lang="es-ES" sz="2400" dirty="0"/>
              <a:t>Partiendo de este componente junto a sus variación elabora una API, teniendo en cuenta sus inputs, outputs y eventos.</a:t>
            </a:r>
          </a:p>
        </p:txBody>
      </p:sp>
      <p:pic>
        <p:nvPicPr>
          <p:cNvPr id="6" name="Imagen 5" descr="Imagen que contiene Texto&#10;&#10;Descripción generada automáticamente">
            <a:extLst>
              <a:ext uri="{FF2B5EF4-FFF2-40B4-BE49-F238E27FC236}">
                <a16:creationId xmlns:a16="http://schemas.microsoft.com/office/drawing/2014/main" id="{D14A441A-4ED2-7C4D-A1E9-F842B3515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61" y="2751787"/>
            <a:ext cx="2806700" cy="812800"/>
          </a:xfrm>
          <a:prstGeom prst="rect">
            <a:avLst/>
          </a:prstGeom>
        </p:spPr>
      </p:pic>
      <p:pic>
        <p:nvPicPr>
          <p:cNvPr id="8" name="Imagen 7" descr="Imagen que contiene Forma&#10;&#10;Descripción generada automáticamente">
            <a:extLst>
              <a:ext uri="{FF2B5EF4-FFF2-40B4-BE49-F238E27FC236}">
                <a16:creationId xmlns:a16="http://schemas.microsoft.com/office/drawing/2014/main" id="{34406B1C-1769-2145-96BD-9CC5464AD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030" y="2796968"/>
            <a:ext cx="2743200" cy="762000"/>
          </a:xfrm>
          <a:prstGeom prst="rect">
            <a:avLst/>
          </a:prstGeom>
        </p:spPr>
      </p:pic>
      <p:pic>
        <p:nvPicPr>
          <p:cNvPr id="11" name="Imagen 10" descr="Imagen que contiene Forma&#10;&#10;Descripción generada automáticamente">
            <a:extLst>
              <a:ext uri="{FF2B5EF4-FFF2-40B4-BE49-F238E27FC236}">
                <a16:creationId xmlns:a16="http://schemas.microsoft.com/office/drawing/2014/main" id="{58BBB7D4-2445-9A4D-BEEB-2BF311D6BE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0410" y="2797021"/>
            <a:ext cx="2730500" cy="762000"/>
          </a:xfrm>
          <a:prstGeom prst="rect">
            <a:avLst/>
          </a:prstGeom>
        </p:spPr>
      </p:pic>
      <p:pic>
        <p:nvPicPr>
          <p:cNvPr id="16" name="Imagen 15">
            <a:extLst>
              <a:ext uri="{FF2B5EF4-FFF2-40B4-BE49-F238E27FC236}">
                <a16:creationId xmlns:a16="http://schemas.microsoft.com/office/drawing/2014/main" id="{735CF2DE-A2D1-3D43-89E4-2F0F767B76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811" y="4174083"/>
            <a:ext cx="1727200" cy="558800"/>
          </a:xfrm>
          <a:prstGeom prst="rect">
            <a:avLst/>
          </a:prstGeom>
        </p:spPr>
      </p:pic>
      <p:pic>
        <p:nvPicPr>
          <p:cNvPr id="18" name="Imagen 17">
            <a:extLst>
              <a:ext uri="{FF2B5EF4-FFF2-40B4-BE49-F238E27FC236}">
                <a16:creationId xmlns:a16="http://schemas.microsoft.com/office/drawing/2014/main" id="{41FEDEF4-9D5B-594B-9E1D-D941103390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042" y="4186392"/>
            <a:ext cx="1905000" cy="571500"/>
          </a:xfrm>
          <a:prstGeom prst="rect">
            <a:avLst/>
          </a:prstGeom>
        </p:spPr>
      </p:pic>
      <p:pic>
        <p:nvPicPr>
          <p:cNvPr id="20" name="Imagen 19">
            <a:extLst>
              <a:ext uri="{FF2B5EF4-FFF2-40B4-BE49-F238E27FC236}">
                <a16:creationId xmlns:a16="http://schemas.microsoft.com/office/drawing/2014/main" id="{2C938698-0F13-EE46-A764-A41BC72235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010" y="4174083"/>
            <a:ext cx="2019300" cy="546100"/>
          </a:xfrm>
          <a:prstGeom prst="rect">
            <a:avLst/>
          </a:prstGeom>
        </p:spPr>
      </p:pic>
      <p:pic>
        <p:nvPicPr>
          <p:cNvPr id="22" name="Imagen 21">
            <a:extLst>
              <a:ext uri="{FF2B5EF4-FFF2-40B4-BE49-F238E27FC236}">
                <a16:creationId xmlns:a16="http://schemas.microsoft.com/office/drawing/2014/main" id="{C05D0EDF-49B8-9A43-8128-85C5DC4316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4811" y="5342379"/>
            <a:ext cx="2019300" cy="584200"/>
          </a:xfrm>
          <a:prstGeom prst="rect">
            <a:avLst/>
          </a:prstGeom>
        </p:spPr>
      </p:pic>
      <p:pic>
        <p:nvPicPr>
          <p:cNvPr id="24" name="Imagen 23">
            <a:extLst>
              <a:ext uri="{FF2B5EF4-FFF2-40B4-BE49-F238E27FC236}">
                <a16:creationId xmlns:a16="http://schemas.microsoft.com/office/drawing/2014/main" id="{F2E7CA70-E837-5F4F-9D70-4B9DBFB471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4530" y="5385317"/>
            <a:ext cx="1092200" cy="546100"/>
          </a:xfrm>
          <a:prstGeom prst="rect">
            <a:avLst/>
          </a:prstGeom>
        </p:spPr>
      </p:pic>
    </p:spTree>
    <p:extLst>
      <p:ext uri="{BB962C8B-B14F-4D97-AF65-F5344CB8AC3E}">
        <p14:creationId xmlns:p14="http://schemas.microsoft.com/office/powerpoint/2010/main" val="220927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83367" y="197768"/>
            <a:ext cx="10515600" cy="1325563"/>
          </a:xfrm>
        </p:spPr>
        <p:txBody>
          <a:bodyPr/>
          <a:lstStyle/>
          <a:p>
            <a:r>
              <a:rPr lang="es-ES" dirty="0">
                <a:solidFill>
                  <a:srgbClr val="960F68"/>
                </a:solidFill>
              </a:rPr>
              <a:t>Herramientas de diseño - </a:t>
            </a:r>
            <a:r>
              <a:rPr lang="es-ES" dirty="0" err="1">
                <a:solidFill>
                  <a:srgbClr val="960F68"/>
                </a:solidFill>
              </a:rPr>
              <a:t>Storybook</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43</a:t>
            </a:fld>
            <a:endParaRPr lang="es-ES"/>
          </a:p>
        </p:txBody>
      </p:sp>
      <p:pic>
        <p:nvPicPr>
          <p:cNvPr id="3074" name="Picture 2" descr="Storybook 6.0. Production-grade component development | by Michael Shilman  | Storybook | Medium">
            <a:extLst>
              <a:ext uri="{FF2B5EF4-FFF2-40B4-BE49-F238E27FC236}">
                <a16:creationId xmlns:a16="http://schemas.microsoft.com/office/drawing/2014/main" id="{D692D0A7-F15B-B946-8AAD-C4CA9287D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46" y="1416205"/>
            <a:ext cx="4610080" cy="2881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orybook 5.2. World-class design systems… | by Michael Shilman | Storybook  | Medium">
            <a:extLst>
              <a:ext uri="{FF2B5EF4-FFF2-40B4-BE49-F238E27FC236}">
                <a16:creationId xmlns:a16="http://schemas.microsoft.com/office/drawing/2014/main" id="{EB5B4A76-FDEE-6342-B217-44976D271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16779"/>
            <a:ext cx="4367134" cy="327535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E42A02B-2EBB-F840-81EB-BA1744FB9D3A}"/>
              </a:ext>
            </a:extLst>
          </p:cNvPr>
          <p:cNvSpPr txBox="1"/>
          <p:nvPr/>
        </p:nvSpPr>
        <p:spPr>
          <a:xfrm>
            <a:off x="634497" y="4865262"/>
            <a:ext cx="10343213" cy="923330"/>
          </a:xfrm>
          <a:prstGeom prst="rect">
            <a:avLst/>
          </a:prstGeom>
          <a:noFill/>
        </p:spPr>
        <p:txBody>
          <a:bodyPr wrap="square" rtlCol="0">
            <a:spAutoFit/>
          </a:bodyPr>
          <a:lstStyle/>
          <a:p>
            <a:r>
              <a:rPr lang="es-ES" dirty="0"/>
              <a:t>“Storybook es una herramienta de código abierto para desarrollar componentes de UI de forma aislada, la cual nos permite probar los componentes gráficos por medio de la separación de la lógica de negocio y del contexto de la aplicación.”</a:t>
            </a:r>
          </a:p>
        </p:txBody>
      </p:sp>
    </p:spTree>
    <p:extLst>
      <p:ext uri="{BB962C8B-B14F-4D97-AF65-F5344CB8AC3E}">
        <p14:creationId xmlns:p14="http://schemas.microsoft.com/office/powerpoint/2010/main" val="1544595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Concepto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44</a:t>
            </a:fld>
            <a:endParaRPr lang="es-ES"/>
          </a:p>
        </p:txBody>
      </p:sp>
      <p:pic>
        <p:nvPicPr>
          <p:cNvPr id="2050" name="Picture 2" descr="Design for the Dark Theme. Bringing the dark UI on Android apps | by  Pierluigi Rufo | Snapp Mobile | Medium">
            <a:extLst>
              <a:ext uri="{FF2B5EF4-FFF2-40B4-BE49-F238E27FC236}">
                <a16:creationId xmlns:a16="http://schemas.microsoft.com/office/drawing/2014/main" id="{41014AAE-F14A-8949-AEBF-476E907FA1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328" y="1534748"/>
            <a:ext cx="7001344" cy="466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881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a:t>
            </a:r>
            <a:r>
              <a:rPr lang="es-ES" dirty="0" err="1">
                <a:solidFill>
                  <a:srgbClr val="960F68"/>
                </a:solidFill>
              </a:rPr>
              <a:t>Custom</a:t>
            </a:r>
            <a:r>
              <a:rPr lang="es-ES" dirty="0">
                <a:solidFill>
                  <a:srgbClr val="960F68"/>
                </a:solidFill>
              </a:rPr>
              <a:t> </a:t>
            </a:r>
            <a:r>
              <a:rPr lang="es-ES" dirty="0" err="1">
                <a:solidFill>
                  <a:srgbClr val="960F68"/>
                </a:solidFill>
              </a:rPr>
              <a:t>properties</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45</a:t>
            </a:fld>
            <a:endParaRPr lang="es-ES"/>
          </a:p>
        </p:txBody>
      </p:sp>
      <p:pic>
        <p:nvPicPr>
          <p:cNvPr id="6" name="Imagen 5"/>
          <p:cNvPicPr>
            <a:picLocks noChangeAspect="1"/>
          </p:cNvPicPr>
          <p:nvPr/>
        </p:nvPicPr>
        <p:blipFill>
          <a:blip r:embed="rId4"/>
          <a:stretch>
            <a:fillRect/>
          </a:stretch>
        </p:blipFill>
        <p:spPr>
          <a:xfrm>
            <a:off x="838198" y="1648738"/>
            <a:ext cx="3957309" cy="1077660"/>
          </a:xfrm>
          <a:prstGeom prst="rect">
            <a:avLst/>
          </a:prstGeom>
        </p:spPr>
      </p:pic>
      <p:pic>
        <p:nvPicPr>
          <p:cNvPr id="7" name="Imagen 6"/>
          <p:cNvPicPr>
            <a:picLocks noChangeAspect="1"/>
          </p:cNvPicPr>
          <p:nvPr/>
        </p:nvPicPr>
        <p:blipFill>
          <a:blip r:embed="rId5"/>
          <a:stretch>
            <a:fillRect/>
          </a:stretch>
        </p:blipFill>
        <p:spPr>
          <a:xfrm>
            <a:off x="838197" y="2920346"/>
            <a:ext cx="3957309" cy="1048251"/>
          </a:xfrm>
          <a:prstGeom prst="rect">
            <a:avLst/>
          </a:prstGeom>
        </p:spPr>
      </p:pic>
      <p:pic>
        <p:nvPicPr>
          <p:cNvPr id="8" name="Imagen 7"/>
          <p:cNvPicPr>
            <a:picLocks noChangeAspect="1"/>
          </p:cNvPicPr>
          <p:nvPr/>
        </p:nvPicPr>
        <p:blipFill>
          <a:blip r:embed="rId6"/>
          <a:stretch>
            <a:fillRect/>
          </a:stretch>
        </p:blipFill>
        <p:spPr>
          <a:xfrm>
            <a:off x="5717882" y="1648738"/>
            <a:ext cx="4871035" cy="2319859"/>
          </a:xfrm>
          <a:prstGeom prst="rect">
            <a:avLst/>
          </a:prstGeom>
        </p:spPr>
      </p:pic>
      <p:pic>
        <p:nvPicPr>
          <p:cNvPr id="9" name="Imagen 8"/>
          <p:cNvPicPr>
            <a:picLocks noChangeAspect="1"/>
          </p:cNvPicPr>
          <p:nvPr/>
        </p:nvPicPr>
        <p:blipFill>
          <a:blip r:embed="rId7"/>
          <a:stretch>
            <a:fillRect/>
          </a:stretch>
        </p:blipFill>
        <p:spPr>
          <a:xfrm>
            <a:off x="2751221" y="4137778"/>
            <a:ext cx="6689558" cy="2120953"/>
          </a:xfrm>
          <a:prstGeom prst="rect">
            <a:avLst/>
          </a:prstGeom>
        </p:spPr>
      </p:pic>
    </p:spTree>
    <p:extLst>
      <p:ext uri="{BB962C8B-B14F-4D97-AF65-F5344CB8AC3E}">
        <p14:creationId xmlns:p14="http://schemas.microsoft.com/office/powerpoint/2010/main" val="3617220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Theming</a:t>
            </a:r>
            <a:r>
              <a:rPr lang="es-ES" dirty="0">
                <a:solidFill>
                  <a:srgbClr val="960F68"/>
                </a:solidFill>
              </a:rPr>
              <a:t> - </a:t>
            </a:r>
            <a:r>
              <a:rPr lang="es-ES" dirty="0" err="1">
                <a:solidFill>
                  <a:srgbClr val="960F68"/>
                </a:solidFill>
              </a:rPr>
              <a:t>prefers</a:t>
            </a:r>
            <a:r>
              <a:rPr lang="es-ES" dirty="0">
                <a:solidFill>
                  <a:srgbClr val="960F68"/>
                </a:solidFill>
              </a:rPr>
              <a:t>-color-</a:t>
            </a:r>
            <a:r>
              <a:rPr lang="es-ES" dirty="0" err="1">
                <a:solidFill>
                  <a:srgbClr val="960F68"/>
                </a:solidFill>
              </a:rPr>
              <a:t>scheme</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46</a:t>
            </a:fld>
            <a:endParaRPr lang="es-ES"/>
          </a:p>
        </p:txBody>
      </p:sp>
      <p:pic>
        <p:nvPicPr>
          <p:cNvPr id="1026" name="Picture 2" descr="CSS - how to use prefers-color-scheme - YouTube">
            <a:extLst>
              <a:ext uri="{FF2B5EF4-FFF2-40B4-BE49-F238E27FC236}">
                <a16:creationId xmlns:a16="http://schemas.microsoft.com/office/drawing/2014/main" id="{447A26EA-1B2A-3D44-B9FC-405AE22D0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75" y="2259957"/>
            <a:ext cx="4588240" cy="258088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FD42B9B-4333-1545-A5AC-703ABFF0E0C1}"/>
              </a:ext>
            </a:extLst>
          </p:cNvPr>
          <p:cNvSpPr txBox="1"/>
          <p:nvPr/>
        </p:nvSpPr>
        <p:spPr>
          <a:xfrm>
            <a:off x="3034095" y="5410113"/>
            <a:ext cx="5945013" cy="646331"/>
          </a:xfrm>
          <a:prstGeom prst="rect">
            <a:avLst/>
          </a:prstGeom>
          <a:noFill/>
        </p:spPr>
        <p:txBody>
          <a:bodyPr wrap="square" rtlCol="0">
            <a:spAutoFit/>
          </a:bodyPr>
          <a:lstStyle/>
          <a:p>
            <a:r>
              <a:rPr lang="es-ES" dirty="0">
                <a:hlinkClick r:id="rId5"/>
              </a:rPr>
              <a:t>https://codepen.io/jsamper92/pen/MWjrgXO?editors=0100</a:t>
            </a:r>
            <a:endParaRPr lang="es-ES" dirty="0"/>
          </a:p>
          <a:p>
            <a:endParaRPr lang="es-ES" dirty="0"/>
          </a:p>
        </p:txBody>
      </p:sp>
      <p:pic>
        <p:nvPicPr>
          <p:cNvPr id="12" name="Imagen 11" descr="Una captura de pantalla de un celular&#10;&#10;Descripción generada automáticamente con confianza media">
            <a:extLst>
              <a:ext uri="{FF2B5EF4-FFF2-40B4-BE49-F238E27FC236}">
                <a16:creationId xmlns:a16="http://schemas.microsoft.com/office/drawing/2014/main" id="{61CA6887-B454-B645-B3D8-CDA813F346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4912" y="2602533"/>
            <a:ext cx="6300798" cy="1895734"/>
          </a:xfrm>
          <a:prstGeom prst="rect">
            <a:avLst/>
          </a:prstGeom>
        </p:spPr>
      </p:pic>
    </p:spTree>
    <p:extLst>
      <p:ext uri="{BB962C8B-B14F-4D97-AF65-F5344CB8AC3E}">
        <p14:creationId xmlns:p14="http://schemas.microsoft.com/office/powerpoint/2010/main" val="84749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96290" y="116358"/>
            <a:ext cx="11895710" cy="1325563"/>
          </a:xfrm>
        </p:spPr>
        <p:txBody>
          <a:bodyPr>
            <a:normAutofit/>
          </a:bodyPr>
          <a:lstStyle/>
          <a:p>
            <a:r>
              <a:rPr lang="es-ES" sz="3800" dirty="0" err="1">
                <a:solidFill>
                  <a:srgbClr val="960F68"/>
                </a:solidFill>
              </a:rPr>
              <a:t>Theming</a:t>
            </a:r>
            <a:r>
              <a:rPr lang="es-ES" sz="3800" dirty="0">
                <a:solidFill>
                  <a:srgbClr val="960F68"/>
                </a:solidFill>
              </a:rPr>
              <a:t> - Reutilización estilo entre componentes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47</a:t>
            </a:fld>
            <a:endParaRPr lang="es-ES"/>
          </a:p>
        </p:txBody>
      </p:sp>
      <p:pic>
        <p:nvPicPr>
          <p:cNvPr id="10" name="Imagen 9" descr="Texto&#10;&#10;Descripción generada automáticamente">
            <a:extLst>
              <a:ext uri="{FF2B5EF4-FFF2-40B4-BE49-F238E27FC236}">
                <a16:creationId xmlns:a16="http://schemas.microsoft.com/office/drawing/2014/main" id="{9D90EE1E-1F1B-CA46-B499-8D122C05E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0" y="1467640"/>
            <a:ext cx="4788901" cy="4837275"/>
          </a:xfrm>
          <a:prstGeom prst="rect">
            <a:avLst/>
          </a:prstGeom>
        </p:spPr>
      </p:pic>
      <p:pic>
        <p:nvPicPr>
          <p:cNvPr id="11" name="Imagen 10" descr="Texto&#10;&#10;Descripción generada automáticamente">
            <a:extLst>
              <a:ext uri="{FF2B5EF4-FFF2-40B4-BE49-F238E27FC236}">
                <a16:creationId xmlns:a16="http://schemas.microsoft.com/office/drawing/2014/main" id="{8E26924C-BA25-CF4B-B253-C4E12843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158" y="1467639"/>
            <a:ext cx="6566597" cy="4837275"/>
          </a:xfrm>
          <a:prstGeom prst="rect">
            <a:avLst/>
          </a:prstGeom>
        </p:spPr>
      </p:pic>
      <p:sp>
        <p:nvSpPr>
          <p:cNvPr id="12" name="CuadroTexto 11">
            <a:extLst>
              <a:ext uri="{FF2B5EF4-FFF2-40B4-BE49-F238E27FC236}">
                <a16:creationId xmlns:a16="http://schemas.microsoft.com/office/drawing/2014/main" id="{B0DB5D86-6BA1-1340-AE24-F9FE80429BB8}"/>
              </a:ext>
            </a:extLst>
          </p:cNvPr>
          <p:cNvSpPr txBox="1"/>
          <p:nvPr/>
        </p:nvSpPr>
        <p:spPr>
          <a:xfrm>
            <a:off x="1558977" y="1098307"/>
            <a:ext cx="1531253" cy="369332"/>
          </a:xfrm>
          <a:prstGeom prst="rect">
            <a:avLst/>
          </a:prstGeom>
          <a:noFill/>
        </p:spPr>
        <p:txBody>
          <a:bodyPr wrap="none" rtlCol="0">
            <a:spAutoFit/>
          </a:bodyPr>
          <a:lstStyle/>
          <a:p>
            <a:r>
              <a:rPr lang="es-ES" dirty="0"/>
              <a:t>Variables </a:t>
            </a:r>
            <a:r>
              <a:rPr lang="es-ES" dirty="0" err="1"/>
              <a:t>Root</a:t>
            </a:r>
            <a:endParaRPr lang="es-ES" dirty="0"/>
          </a:p>
        </p:txBody>
      </p:sp>
      <p:sp>
        <p:nvSpPr>
          <p:cNvPr id="13" name="CuadroTexto 12">
            <a:extLst>
              <a:ext uri="{FF2B5EF4-FFF2-40B4-BE49-F238E27FC236}">
                <a16:creationId xmlns:a16="http://schemas.microsoft.com/office/drawing/2014/main" id="{89135ED5-BD38-DA43-A094-3BCC171C48A2}"/>
              </a:ext>
            </a:extLst>
          </p:cNvPr>
          <p:cNvSpPr txBox="1"/>
          <p:nvPr/>
        </p:nvSpPr>
        <p:spPr>
          <a:xfrm>
            <a:off x="7006652" y="1098307"/>
            <a:ext cx="2549031" cy="369332"/>
          </a:xfrm>
          <a:prstGeom prst="rect">
            <a:avLst/>
          </a:prstGeom>
          <a:noFill/>
        </p:spPr>
        <p:txBody>
          <a:bodyPr wrap="none" rtlCol="0">
            <a:spAutoFit/>
          </a:bodyPr>
          <a:lstStyle/>
          <a:p>
            <a:r>
              <a:rPr lang="es-ES" dirty="0"/>
              <a:t>Reutilización de variables</a:t>
            </a:r>
          </a:p>
        </p:txBody>
      </p:sp>
    </p:spTree>
    <p:extLst>
      <p:ext uri="{BB962C8B-B14F-4D97-AF65-F5344CB8AC3E}">
        <p14:creationId xmlns:p14="http://schemas.microsoft.com/office/powerpoint/2010/main" val="36139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48</a:t>
            </a:fld>
            <a:endParaRPr lang="es-ES"/>
          </a:p>
        </p:txBody>
      </p:sp>
      <p:pic>
        <p:nvPicPr>
          <p:cNvPr id="8" name="Imagen 7" descr="Texto&#10;&#10;Descripción generada automáticamente">
            <a:extLst>
              <a:ext uri="{FF2B5EF4-FFF2-40B4-BE49-F238E27FC236}">
                <a16:creationId xmlns:a16="http://schemas.microsoft.com/office/drawing/2014/main" id="{122206E4-38BC-9D48-B4DF-479E1B9A0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61" y="1914401"/>
            <a:ext cx="6210862" cy="4021534"/>
          </a:xfrm>
          <a:prstGeom prst="rect">
            <a:avLst/>
          </a:prstGeom>
        </p:spPr>
      </p:pic>
      <p:pic>
        <p:nvPicPr>
          <p:cNvPr id="9" name="Imagen 8" descr="Texto&#10;&#10;Descripción generada automáticamente">
            <a:extLst>
              <a:ext uri="{FF2B5EF4-FFF2-40B4-BE49-F238E27FC236}">
                <a16:creationId xmlns:a16="http://schemas.microsoft.com/office/drawing/2014/main" id="{A36BABE6-D995-FD41-B3D4-A0459E6086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6870" y="1930417"/>
            <a:ext cx="3645020" cy="4005518"/>
          </a:xfrm>
          <a:prstGeom prst="rect">
            <a:avLst/>
          </a:prstGeom>
        </p:spPr>
      </p:pic>
      <p:sp>
        <p:nvSpPr>
          <p:cNvPr id="6" name="CuadroTexto 5">
            <a:extLst>
              <a:ext uri="{FF2B5EF4-FFF2-40B4-BE49-F238E27FC236}">
                <a16:creationId xmlns:a16="http://schemas.microsoft.com/office/drawing/2014/main" id="{8AA03810-C1B3-8141-AD6C-F8A7759607EA}"/>
              </a:ext>
            </a:extLst>
          </p:cNvPr>
          <p:cNvSpPr txBox="1"/>
          <p:nvPr/>
        </p:nvSpPr>
        <p:spPr>
          <a:xfrm>
            <a:off x="681796" y="1423335"/>
            <a:ext cx="5480411" cy="369332"/>
          </a:xfrm>
          <a:prstGeom prst="rect">
            <a:avLst/>
          </a:prstGeom>
          <a:noFill/>
        </p:spPr>
        <p:txBody>
          <a:bodyPr wrap="none" rtlCol="0">
            <a:spAutoFit/>
          </a:bodyPr>
          <a:lstStyle/>
          <a:p>
            <a:r>
              <a:rPr lang="es-ES" dirty="0"/>
              <a:t>Encapsulación variables dentro del host del componente</a:t>
            </a:r>
          </a:p>
        </p:txBody>
      </p:sp>
      <p:sp>
        <p:nvSpPr>
          <p:cNvPr id="7" name="CuadroTexto 6">
            <a:extLst>
              <a:ext uri="{FF2B5EF4-FFF2-40B4-BE49-F238E27FC236}">
                <a16:creationId xmlns:a16="http://schemas.microsoft.com/office/drawing/2014/main" id="{A203B21F-0B4B-1543-879A-DA1673EB890F}"/>
              </a:ext>
            </a:extLst>
          </p:cNvPr>
          <p:cNvSpPr txBox="1"/>
          <p:nvPr/>
        </p:nvSpPr>
        <p:spPr>
          <a:xfrm>
            <a:off x="7166870" y="1423335"/>
            <a:ext cx="3761927" cy="369332"/>
          </a:xfrm>
          <a:prstGeom prst="rect">
            <a:avLst/>
          </a:prstGeom>
          <a:noFill/>
        </p:spPr>
        <p:txBody>
          <a:bodyPr wrap="none" rtlCol="0">
            <a:spAutoFit/>
          </a:bodyPr>
          <a:lstStyle/>
          <a:p>
            <a:r>
              <a:rPr lang="es-ES" dirty="0"/>
              <a:t>Aplicando variables en el componente</a:t>
            </a:r>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err="1">
                <a:solidFill>
                  <a:srgbClr val="960F68"/>
                </a:solidFill>
              </a:rPr>
              <a:t>Theming</a:t>
            </a:r>
            <a:r>
              <a:rPr lang="es-ES" sz="3800" dirty="0">
                <a:solidFill>
                  <a:srgbClr val="960F68"/>
                </a:solidFill>
              </a:rPr>
              <a:t> - Reutilización estilo entre componentes</a:t>
            </a:r>
          </a:p>
        </p:txBody>
      </p:sp>
    </p:spTree>
    <p:extLst>
      <p:ext uri="{BB962C8B-B14F-4D97-AF65-F5344CB8AC3E}">
        <p14:creationId xmlns:p14="http://schemas.microsoft.com/office/powerpoint/2010/main" val="3241792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49</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5122" name="Picture 2" descr="css GIF">
            <a:hlinkClick r:id="rId4"/>
            <a:extLst>
              <a:ext uri="{FF2B5EF4-FFF2-40B4-BE49-F238E27FC236}">
                <a16:creationId xmlns:a16="http://schemas.microsoft.com/office/drawing/2014/main" id="{BCE274A4-D685-3B4E-AAF1-DFB510166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2689" y="1138386"/>
            <a:ext cx="3810000" cy="3670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incular CSS a HTML - Enlazar hojas de estilo a páginas Web">
            <a:extLst>
              <a:ext uri="{FF2B5EF4-FFF2-40B4-BE49-F238E27FC236}">
                <a16:creationId xmlns:a16="http://schemas.microsoft.com/office/drawing/2014/main" id="{5545E1CE-0DAD-F942-B212-45FEA00BE6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07" y="3290735"/>
            <a:ext cx="6105690" cy="290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65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a:t>
            </a:fld>
            <a:endParaRPr lang="es-ES" dirty="0"/>
          </a:p>
        </p:txBody>
      </p:sp>
      <p:pic>
        <p:nvPicPr>
          <p:cNvPr id="7" name="Google Shape;244;p23">
            <a:extLst>
              <a:ext uri="{FF2B5EF4-FFF2-40B4-BE49-F238E27FC236}">
                <a16:creationId xmlns:a16="http://schemas.microsoft.com/office/drawing/2014/main" id="{DE5398CE-E533-5B42-8873-2E847FE4BCC0}"/>
              </a:ext>
            </a:extLst>
          </p:cNvPr>
          <p:cNvPicPr preferRelativeResize="0"/>
          <p:nvPr/>
        </p:nvPicPr>
        <p:blipFill>
          <a:blip r:embed="rId4">
            <a:alphaModFix/>
          </a:blip>
          <a:stretch>
            <a:fillRect/>
          </a:stretch>
        </p:blipFill>
        <p:spPr>
          <a:xfrm>
            <a:off x="579392" y="732075"/>
            <a:ext cx="7256313" cy="5345168"/>
          </a:xfrm>
          <a:prstGeom prst="rect">
            <a:avLst/>
          </a:prstGeom>
          <a:noFill/>
          <a:ln>
            <a:noFill/>
          </a:ln>
        </p:spPr>
      </p:pic>
      <p:graphicFrame>
        <p:nvGraphicFramePr>
          <p:cNvPr id="19" name="Google Shape;228;p23">
            <a:extLst>
              <a:ext uri="{FF2B5EF4-FFF2-40B4-BE49-F238E27FC236}">
                <a16:creationId xmlns:a16="http://schemas.microsoft.com/office/drawing/2014/main" id="{4C96BAC4-46DC-5543-AF6F-0685C10A520A}"/>
              </a:ext>
            </a:extLst>
          </p:cNvPr>
          <p:cNvGraphicFramePr/>
          <p:nvPr>
            <p:extLst>
              <p:ext uri="{D42A27DB-BD31-4B8C-83A1-F6EECF244321}">
                <p14:modId xmlns:p14="http://schemas.microsoft.com/office/powerpoint/2010/main" val="2375628284"/>
              </p:ext>
            </p:extLst>
          </p:nvPr>
        </p:nvGraphicFramePr>
        <p:xfrm>
          <a:off x="8591585" y="1585002"/>
          <a:ext cx="3092975" cy="4602550"/>
        </p:xfrm>
        <a:graphic>
          <a:graphicData uri="http://schemas.openxmlformats.org/drawingml/2006/table">
            <a:tbl>
              <a:tblPr>
                <a:noFill/>
              </a:tblPr>
              <a:tblGrid>
                <a:gridCol w="3092975">
                  <a:extLst>
                    <a:ext uri="{9D8B030D-6E8A-4147-A177-3AD203B41FA5}">
                      <a16:colId xmlns:a16="http://schemas.microsoft.com/office/drawing/2014/main" val="20000"/>
                    </a:ext>
                  </a:extLst>
                </a:gridCol>
              </a:tblGrid>
              <a:tr h="1111550">
                <a:tc>
                  <a:txBody>
                    <a:bodyPr/>
                    <a:lstStyle/>
                    <a:p>
                      <a:pPr marL="0" lvl="0" indent="0" algn="ctr" rtl="0">
                        <a:spcBef>
                          <a:spcPts val="0"/>
                        </a:spcBef>
                        <a:spcAft>
                          <a:spcPts val="0"/>
                        </a:spcAft>
                        <a:buClr>
                          <a:srgbClr val="000000"/>
                        </a:buClr>
                        <a:buSzPts val="1100"/>
                        <a:buFont typeface="Arial"/>
                        <a:buNone/>
                      </a:pPr>
                      <a:r>
                        <a:rPr lang="es" b="1" dirty="0">
                          <a:solidFill>
                            <a:srgbClr val="595959"/>
                          </a:solidFill>
                          <a:latin typeface="Helvetica Neue"/>
                          <a:ea typeface="Helvetica Neue"/>
                          <a:cs typeface="Helvetica Neue"/>
                          <a:sym typeface="Helvetica Neue"/>
                        </a:rPr>
                        <a:t>Frameworks</a:t>
                      </a:r>
                      <a:r>
                        <a:rPr lang="es" b="1" dirty="0">
                          <a:solidFill>
                            <a:srgbClr val="595959"/>
                          </a:solidFill>
                        </a:rPr>
                        <a:t> </a:t>
                      </a:r>
                      <a:endParaRPr b="1" dirty="0">
                        <a:solidFill>
                          <a:srgbClr val="595959"/>
                        </a:solidFill>
                      </a:endParaRPr>
                    </a:p>
                    <a:p>
                      <a:pPr marL="0" lvl="0" indent="0" algn="ctr" rtl="0">
                        <a:spcBef>
                          <a:spcPts val="0"/>
                        </a:spcBef>
                        <a:spcAft>
                          <a:spcPts val="0"/>
                        </a:spcAft>
                        <a:buNone/>
                      </a:pPr>
                      <a:endParaRPr b="1" dirty="0">
                        <a:solidFill>
                          <a:srgbClr val="595959"/>
                        </a:solidFill>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0"/>
                  </a:ext>
                </a:extLst>
              </a:tr>
              <a:tr h="1259025">
                <a:tc>
                  <a:txBody>
                    <a:bodyPr/>
                    <a:lstStyle/>
                    <a:p>
                      <a:pPr marL="0" lvl="0" indent="0" algn="ctr" rtl="0">
                        <a:spcBef>
                          <a:spcPts val="0"/>
                        </a:spcBef>
                        <a:spcAft>
                          <a:spcPts val="0"/>
                        </a:spcAft>
                        <a:buClr>
                          <a:srgbClr val="000000"/>
                        </a:buClr>
                        <a:buSzPts val="1100"/>
                        <a:buFont typeface="Arial"/>
                        <a:buNone/>
                      </a:pPr>
                      <a:r>
                        <a:rPr lang="es" b="1">
                          <a:solidFill>
                            <a:srgbClr val="595959"/>
                          </a:solidFill>
                          <a:latin typeface="Helvetica Neue"/>
                          <a:ea typeface="Helvetica Neue"/>
                          <a:cs typeface="Helvetica Neue"/>
                          <a:sym typeface="Helvetica Neue"/>
                        </a:rPr>
                        <a:t>Development Tools</a:t>
                      </a:r>
                      <a:endParaRPr b="1">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1"/>
                  </a:ext>
                </a:extLst>
              </a:tr>
              <a:tr h="1148200">
                <a:tc>
                  <a:txBody>
                    <a:bodyPr/>
                    <a:lstStyle/>
                    <a:p>
                      <a:pPr marL="0" lvl="0" indent="0" algn="ctr" rtl="0">
                        <a:spcBef>
                          <a:spcPts val="0"/>
                        </a:spcBef>
                        <a:spcAft>
                          <a:spcPts val="0"/>
                        </a:spcAft>
                        <a:buClr>
                          <a:srgbClr val="000000"/>
                        </a:buClr>
                        <a:buSzPts val="1100"/>
                        <a:buFont typeface="Arial"/>
                        <a:buNone/>
                      </a:pPr>
                      <a:r>
                        <a:rPr lang="es" b="1">
                          <a:solidFill>
                            <a:srgbClr val="595959"/>
                          </a:solidFill>
                          <a:latin typeface="Helvetica Neue"/>
                          <a:ea typeface="Helvetica Neue"/>
                          <a:cs typeface="Helvetica Neue"/>
                          <a:sym typeface="Helvetica Neue"/>
                        </a:rPr>
                        <a:t>Software quality</a:t>
                      </a:r>
                      <a:endParaRPr b="1">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2"/>
                  </a:ext>
                </a:extLst>
              </a:tr>
              <a:tr h="1083775">
                <a:tc>
                  <a:txBody>
                    <a:bodyPr/>
                    <a:lstStyle/>
                    <a:p>
                      <a:pPr marL="0" lvl="0" indent="0" algn="ctr" rtl="0">
                        <a:spcBef>
                          <a:spcPts val="0"/>
                        </a:spcBef>
                        <a:spcAft>
                          <a:spcPts val="0"/>
                        </a:spcAft>
                        <a:buClr>
                          <a:srgbClr val="000000"/>
                        </a:buClr>
                        <a:buSzPts val="1100"/>
                        <a:buFont typeface="Arial"/>
                        <a:buNone/>
                      </a:pPr>
                      <a:r>
                        <a:rPr lang="es" b="1" dirty="0">
                          <a:solidFill>
                            <a:srgbClr val="595959"/>
                          </a:solidFill>
                          <a:latin typeface="Helvetica Neue"/>
                          <a:ea typeface="Helvetica Neue"/>
                          <a:cs typeface="Helvetica Neue"/>
                          <a:sym typeface="Helvetica Neue"/>
                        </a:rPr>
                        <a:t>Artifacts build</a:t>
                      </a:r>
                      <a:endParaRPr b="1" dirty="0">
                        <a:solidFill>
                          <a:srgbClr val="595959"/>
                        </a:solidFill>
                        <a:latin typeface="Helvetica Neue"/>
                        <a:ea typeface="Helvetica Neue"/>
                        <a:cs typeface="Helvetica Neue"/>
                        <a:sym typeface="Helvetica Neue"/>
                      </a:endParaRPr>
                    </a:p>
                    <a:p>
                      <a:pPr marL="0" lvl="0" indent="0" algn="ctr" rtl="0">
                        <a:spcBef>
                          <a:spcPts val="0"/>
                        </a:spcBef>
                        <a:spcAft>
                          <a:spcPts val="0"/>
                        </a:spcAft>
                        <a:buNone/>
                      </a:pPr>
                      <a:endParaRPr dirty="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0" name="Google Shape;229;p23">
            <a:extLst>
              <a:ext uri="{FF2B5EF4-FFF2-40B4-BE49-F238E27FC236}">
                <a16:creationId xmlns:a16="http://schemas.microsoft.com/office/drawing/2014/main" id="{8E20CF26-5443-A247-B0DB-2FA3864B25C5}"/>
              </a:ext>
            </a:extLst>
          </p:cNvPr>
          <p:cNvPicPr preferRelativeResize="0"/>
          <p:nvPr/>
        </p:nvPicPr>
        <p:blipFill>
          <a:blip r:embed="rId5">
            <a:alphaModFix/>
          </a:blip>
          <a:stretch>
            <a:fillRect/>
          </a:stretch>
        </p:blipFill>
        <p:spPr>
          <a:xfrm>
            <a:off x="8938647" y="1855264"/>
            <a:ext cx="784050" cy="784050"/>
          </a:xfrm>
          <a:prstGeom prst="rect">
            <a:avLst/>
          </a:prstGeom>
          <a:noFill/>
          <a:ln>
            <a:noFill/>
          </a:ln>
        </p:spPr>
      </p:pic>
      <p:pic>
        <p:nvPicPr>
          <p:cNvPr id="21" name="Google Shape;230;p23">
            <a:extLst>
              <a:ext uri="{FF2B5EF4-FFF2-40B4-BE49-F238E27FC236}">
                <a16:creationId xmlns:a16="http://schemas.microsoft.com/office/drawing/2014/main" id="{D70FB0C3-430F-064E-A834-AAE981097082}"/>
              </a:ext>
            </a:extLst>
          </p:cNvPr>
          <p:cNvPicPr preferRelativeResize="0"/>
          <p:nvPr/>
        </p:nvPicPr>
        <p:blipFill>
          <a:blip r:embed="rId6">
            <a:alphaModFix/>
          </a:blip>
          <a:stretch>
            <a:fillRect/>
          </a:stretch>
        </p:blipFill>
        <p:spPr>
          <a:xfrm>
            <a:off x="8909545" y="4270166"/>
            <a:ext cx="593460" cy="638130"/>
          </a:xfrm>
          <a:prstGeom prst="rect">
            <a:avLst/>
          </a:prstGeom>
          <a:noFill/>
          <a:ln>
            <a:noFill/>
          </a:ln>
        </p:spPr>
      </p:pic>
      <p:pic>
        <p:nvPicPr>
          <p:cNvPr id="22" name="Google Shape;231;p23">
            <a:extLst>
              <a:ext uri="{FF2B5EF4-FFF2-40B4-BE49-F238E27FC236}">
                <a16:creationId xmlns:a16="http://schemas.microsoft.com/office/drawing/2014/main" id="{036B9E39-C822-574F-817D-4D45F5D06305}"/>
              </a:ext>
            </a:extLst>
          </p:cNvPr>
          <p:cNvPicPr preferRelativeResize="0"/>
          <p:nvPr/>
        </p:nvPicPr>
        <p:blipFill>
          <a:blip r:embed="rId7">
            <a:alphaModFix/>
          </a:blip>
          <a:stretch>
            <a:fillRect/>
          </a:stretch>
        </p:blipFill>
        <p:spPr>
          <a:xfrm>
            <a:off x="9735784" y="4275061"/>
            <a:ext cx="674175" cy="592596"/>
          </a:xfrm>
          <a:prstGeom prst="rect">
            <a:avLst/>
          </a:prstGeom>
          <a:noFill/>
          <a:ln>
            <a:noFill/>
          </a:ln>
        </p:spPr>
      </p:pic>
      <p:pic>
        <p:nvPicPr>
          <p:cNvPr id="23" name="Google Shape;232;p23">
            <a:extLst>
              <a:ext uri="{FF2B5EF4-FFF2-40B4-BE49-F238E27FC236}">
                <a16:creationId xmlns:a16="http://schemas.microsoft.com/office/drawing/2014/main" id="{2FFE8E39-F310-8945-B2D9-DAD17EE5E314}"/>
              </a:ext>
            </a:extLst>
          </p:cNvPr>
          <p:cNvPicPr preferRelativeResize="0"/>
          <p:nvPr/>
        </p:nvPicPr>
        <p:blipFill>
          <a:blip r:embed="rId8">
            <a:alphaModFix/>
          </a:blip>
          <a:stretch>
            <a:fillRect/>
          </a:stretch>
        </p:blipFill>
        <p:spPr>
          <a:xfrm>
            <a:off x="10639349" y="3090283"/>
            <a:ext cx="928023" cy="695975"/>
          </a:xfrm>
          <a:prstGeom prst="rect">
            <a:avLst/>
          </a:prstGeom>
          <a:noFill/>
          <a:ln>
            <a:noFill/>
          </a:ln>
        </p:spPr>
      </p:pic>
      <p:pic>
        <p:nvPicPr>
          <p:cNvPr id="24" name="Google Shape;233;p23">
            <a:extLst>
              <a:ext uri="{FF2B5EF4-FFF2-40B4-BE49-F238E27FC236}">
                <a16:creationId xmlns:a16="http://schemas.microsoft.com/office/drawing/2014/main" id="{417D8A2E-527E-CF49-A333-8BA354910DAB}"/>
              </a:ext>
            </a:extLst>
          </p:cNvPr>
          <p:cNvPicPr preferRelativeResize="0"/>
          <p:nvPr/>
        </p:nvPicPr>
        <p:blipFill rotWithShape="1">
          <a:blip r:embed="rId9">
            <a:alphaModFix/>
          </a:blip>
          <a:srcRect l="7986" t="19175" r="67370" b="20714"/>
          <a:stretch/>
        </p:blipFill>
        <p:spPr>
          <a:xfrm>
            <a:off x="9353047" y="5369033"/>
            <a:ext cx="720427" cy="720425"/>
          </a:xfrm>
          <a:prstGeom prst="rect">
            <a:avLst/>
          </a:prstGeom>
          <a:noFill/>
          <a:ln>
            <a:noFill/>
          </a:ln>
        </p:spPr>
      </p:pic>
      <p:pic>
        <p:nvPicPr>
          <p:cNvPr id="25" name="Google Shape;234;p23">
            <a:extLst>
              <a:ext uri="{FF2B5EF4-FFF2-40B4-BE49-F238E27FC236}">
                <a16:creationId xmlns:a16="http://schemas.microsoft.com/office/drawing/2014/main" id="{90DC7C59-4B43-5243-85F9-7266BD90EA84}"/>
              </a:ext>
            </a:extLst>
          </p:cNvPr>
          <p:cNvPicPr preferRelativeResize="0"/>
          <p:nvPr/>
        </p:nvPicPr>
        <p:blipFill>
          <a:blip r:embed="rId10">
            <a:alphaModFix/>
          </a:blip>
          <a:stretch>
            <a:fillRect/>
          </a:stretch>
        </p:blipFill>
        <p:spPr>
          <a:xfrm>
            <a:off x="10270662" y="5439549"/>
            <a:ext cx="409312" cy="579404"/>
          </a:xfrm>
          <a:prstGeom prst="rect">
            <a:avLst/>
          </a:prstGeom>
          <a:noFill/>
          <a:ln>
            <a:noFill/>
          </a:ln>
        </p:spPr>
      </p:pic>
      <p:pic>
        <p:nvPicPr>
          <p:cNvPr id="26" name="Google Shape;235;p23">
            <a:extLst>
              <a:ext uri="{FF2B5EF4-FFF2-40B4-BE49-F238E27FC236}">
                <a16:creationId xmlns:a16="http://schemas.microsoft.com/office/drawing/2014/main" id="{4E517D71-5A8C-7A41-9071-B67EAC94EBC0}"/>
              </a:ext>
            </a:extLst>
          </p:cNvPr>
          <p:cNvPicPr preferRelativeResize="0"/>
          <p:nvPr/>
        </p:nvPicPr>
        <p:blipFill>
          <a:blip r:embed="rId11">
            <a:alphaModFix/>
          </a:blip>
          <a:stretch>
            <a:fillRect/>
          </a:stretch>
        </p:blipFill>
        <p:spPr>
          <a:xfrm>
            <a:off x="10650987" y="1840210"/>
            <a:ext cx="825746" cy="695974"/>
          </a:xfrm>
          <a:prstGeom prst="rect">
            <a:avLst/>
          </a:prstGeom>
          <a:noFill/>
          <a:ln>
            <a:noFill/>
          </a:ln>
        </p:spPr>
      </p:pic>
      <p:pic>
        <p:nvPicPr>
          <p:cNvPr id="27" name="Google Shape;236;p23">
            <a:extLst>
              <a:ext uri="{FF2B5EF4-FFF2-40B4-BE49-F238E27FC236}">
                <a16:creationId xmlns:a16="http://schemas.microsoft.com/office/drawing/2014/main" id="{640FF2F6-CBCA-B74A-87F7-896B2F1AC3DE}"/>
              </a:ext>
            </a:extLst>
          </p:cNvPr>
          <p:cNvPicPr preferRelativeResize="0"/>
          <p:nvPr/>
        </p:nvPicPr>
        <p:blipFill>
          <a:blip r:embed="rId12">
            <a:alphaModFix/>
          </a:blip>
          <a:stretch>
            <a:fillRect/>
          </a:stretch>
        </p:blipFill>
        <p:spPr>
          <a:xfrm>
            <a:off x="10642733" y="4273934"/>
            <a:ext cx="784051" cy="720423"/>
          </a:xfrm>
          <a:prstGeom prst="rect">
            <a:avLst/>
          </a:prstGeom>
          <a:noFill/>
          <a:ln>
            <a:noFill/>
          </a:ln>
        </p:spPr>
      </p:pic>
      <p:pic>
        <p:nvPicPr>
          <p:cNvPr id="28" name="Google Shape;237;p23">
            <a:extLst>
              <a:ext uri="{FF2B5EF4-FFF2-40B4-BE49-F238E27FC236}">
                <a16:creationId xmlns:a16="http://schemas.microsoft.com/office/drawing/2014/main" id="{FBBE87B8-D537-2A42-9DA1-3ADB641C98E2}"/>
              </a:ext>
            </a:extLst>
          </p:cNvPr>
          <p:cNvPicPr preferRelativeResize="0"/>
          <p:nvPr/>
        </p:nvPicPr>
        <p:blipFill>
          <a:blip r:embed="rId13">
            <a:alphaModFix/>
          </a:blip>
          <a:stretch>
            <a:fillRect/>
          </a:stretch>
        </p:blipFill>
        <p:spPr>
          <a:xfrm>
            <a:off x="9800975" y="1898023"/>
            <a:ext cx="674176" cy="638126"/>
          </a:xfrm>
          <a:prstGeom prst="rect">
            <a:avLst/>
          </a:prstGeom>
          <a:noFill/>
          <a:ln>
            <a:noFill/>
          </a:ln>
        </p:spPr>
      </p:pic>
      <p:pic>
        <p:nvPicPr>
          <p:cNvPr id="29" name="Google Shape;238;p23">
            <a:extLst>
              <a:ext uri="{FF2B5EF4-FFF2-40B4-BE49-F238E27FC236}">
                <a16:creationId xmlns:a16="http://schemas.microsoft.com/office/drawing/2014/main" id="{3F58F222-BFCD-7545-9CB5-0474385709FD}"/>
              </a:ext>
            </a:extLst>
          </p:cNvPr>
          <p:cNvPicPr preferRelativeResize="0"/>
          <p:nvPr/>
        </p:nvPicPr>
        <p:blipFill>
          <a:blip r:embed="rId14">
            <a:alphaModFix/>
          </a:blip>
          <a:stretch>
            <a:fillRect/>
          </a:stretch>
        </p:blipFill>
        <p:spPr>
          <a:xfrm>
            <a:off x="9769797" y="3099559"/>
            <a:ext cx="751475" cy="751475"/>
          </a:xfrm>
          <a:prstGeom prst="rect">
            <a:avLst/>
          </a:prstGeom>
          <a:noFill/>
          <a:ln>
            <a:noFill/>
          </a:ln>
        </p:spPr>
      </p:pic>
      <p:pic>
        <p:nvPicPr>
          <p:cNvPr id="30" name="Google Shape;243;p23">
            <a:extLst>
              <a:ext uri="{FF2B5EF4-FFF2-40B4-BE49-F238E27FC236}">
                <a16:creationId xmlns:a16="http://schemas.microsoft.com/office/drawing/2014/main" id="{B0514640-9CC1-5842-A08C-09144BB7D3F2}"/>
              </a:ext>
            </a:extLst>
          </p:cNvPr>
          <p:cNvPicPr preferRelativeResize="0"/>
          <p:nvPr/>
        </p:nvPicPr>
        <p:blipFill>
          <a:blip r:embed="rId15">
            <a:alphaModFix/>
          </a:blip>
          <a:stretch>
            <a:fillRect/>
          </a:stretch>
        </p:blipFill>
        <p:spPr>
          <a:xfrm>
            <a:off x="8778899" y="3029213"/>
            <a:ext cx="825725" cy="734210"/>
          </a:xfrm>
          <a:prstGeom prst="rect">
            <a:avLst/>
          </a:prstGeom>
          <a:noFill/>
          <a:ln>
            <a:noFill/>
          </a:ln>
        </p:spPr>
      </p:pic>
    </p:spTree>
    <p:extLst>
      <p:ext uri="{BB962C8B-B14F-4D97-AF65-F5344CB8AC3E}">
        <p14:creationId xmlns:p14="http://schemas.microsoft.com/office/powerpoint/2010/main" val="104523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50</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6146" name="Picture 2" descr="houdini-css">
            <a:extLst>
              <a:ext uri="{FF2B5EF4-FFF2-40B4-BE49-F238E27FC236}">
                <a16:creationId xmlns:a16="http://schemas.microsoft.com/office/drawing/2014/main" id="{991F7AEB-5A0E-EC49-976E-173B9E99D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746250"/>
            <a:ext cx="112395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120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51</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7170" name="Picture 2" descr="motor de renderizado - houdini">
            <a:extLst>
              <a:ext uri="{FF2B5EF4-FFF2-40B4-BE49-F238E27FC236}">
                <a16:creationId xmlns:a16="http://schemas.microsoft.com/office/drawing/2014/main" id="{831A11FF-3CCB-2742-9B78-E916AB9E1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90" y="1193722"/>
            <a:ext cx="5872447" cy="35166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D2365D3-C4B5-9343-997F-CCB8FB5E7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308" y="2494129"/>
            <a:ext cx="4901019" cy="351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09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52</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8194" name="Picture 2" descr="buscadores">
            <a:extLst>
              <a:ext uri="{FF2B5EF4-FFF2-40B4-BE49-F238E27FC236}">
                <a16:creationId xmlns:a16="http://schemas.microsoft.com/office/drawing/2014/main" id="{B0ED36E5-83D5-4843-99BC-9B0E864C5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159" y="1416205"/>
            <a:ext cx="7888261" cy="473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98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53</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9218" name="Picture 2">
            <a:extLst>
              <a:ext uri="{FF2B5EF4-FFF2-40B4-BE49-F238E27FC236}">
                <a16:creationId xmlns:a16="http://schemas.microsoft.com/office/drawing/2014/main" id="{AC9402E6-6280-E543-B27C-DF34B108D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695450"/>
            <a:ext cx="112395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3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54</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10242" name="Picture 2" descr="css-triggers">
            <a:extLst>
              <a:ext uri="{FF2B5EF4-FFF2-40B4-BE49-F238E27FC236}">
                <a16:creationId xmlns:a16="http://schemas.microsoft.com/office/drawing/2014/main" id="{8F3AD629-A12A-BB4A-8464-E518085F8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377950"/>
            <a:ext cx="9829800" cy="41021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57AC335-83E3-F849-9161-E9DF7EA46EBF}"/>
              </a:ext>
            </a:extLst>
          </p:cNvPr>
          <p:cNvSpPr txBox="1"/>
          <p:nvPr/>
        </p:nvSpPr>
        <p:spPr>
          <a:xfrm>
            <a:off x="4877429" y="5710019"/>
            <a:ext cx="2437142" cy="646331"/>
          </a:xfrm>
          <a:prstGeom prst="rect">
            <a:avLst/>
          </a:prstGeom>
          <a:noFill/>
        </p:spPr>
        <p:txBody>
          <a:bodyPr wrap="none" rtlCol="0">
            <a:spAutoFit/>
          </a:bodyPr>
          <a:lstStyle/>
          <a:p>
            <a:r>
              <a:rPr lang="es-ES" u="sng" dirty="0">
                <a:hlinkClick r:id="rId5"/>
              </a:rPr>
              <a:t>https://csstriggers.com/</a:t>
            </a:r>
            <a:endParaRPr lang="es-ES" u="sng" dirty="0"/>
          </a:p>
          <a:p>
            <a:endParaRPr lang="es-ES" dirty="0"/>
          </a:p>
        </p:txBody>
      </p:sp>
      <p:sp>
        <p:nvSpPr>
          <p:cNvPr id="7" name="CuadroTexto 6">
            <a:extLst>
              <a:ext uri="{FF2B5EF4-FFF2-40B4-BE49-F238E27FC236}">
                <a16:creationId xmlns:a16="http://schemas.microsoft.com/office/drawing/2014/main" id="{48AE9F44-EF80-5243-A036-0D6EB35AAD04}"/>
              </a:ext>
            </a:extLst>
          </p:cNvPr>
          <p:cNvSpPr txBox="1"/>
          <p:nvPr/>
        </p:nvSpPr>
        <p:spPr>
          <a:xfrm>
            <a:off x="3546445" y="6075144"/>
            <a:ext cx="4835555" cy="646331"/>
          </a:xfrm>
          <a:prstGeom prst="rect">
            <a:avLst/>
          </a:prstGeom>
          <a:noFill/>
        </p:spPr>
        <p:txBody>
          <a:bodyPr wrap="none" rtlCol="0">
            <a:spAutoFit/>
          </a:bodyPr>
          <a:lstStyle/>
          <a:p>
            <a:r>
              <a:rPr lang="es-ES" dirty="0"/>
              <a:t>Articulo: </a:t>
            </a:r>
            <a:r>
              <a:rPr lang="es-ES" dirty="0">
                <a:hlinkClick r:id="rId6"/>
              </a:rPr>
              <a:t>https://aerotwist.com/blog/css-triggers/</a:t>
            </a:r>
            <a:endParaRPr lang="es-ES" dirty="0"/>
          </a:p>
          <a:p>
            <a:endParaRPr lang="es-ES" dirty="0"/>
          </a:p>
        </p:txBody>
      </p:sp>
    </p:spTree>
    <p:extLst>
      <p:ext uri="{BB962C8B-B14F-4D97-AF65-F5344CB8AC3E}">
        <p14:creationId xmlns:p14="http://schemas.microsoft.com/office/powerpoint/2010/main" val="3078016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55</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Introducción</a:t>
            </a:r>
          </a:p>
        </p:txBody>
      </p:sp>
      <p:pic>
        <p:nvPicPr>
          <p:cNvPr id="11266" name="Picture 2" descr="css-houdini">
            <a:extLst>
              <a:ext uri="{FF2B5EF4-FFF2-40B4-BE49-F238E27FC236}">
                <a16:creationId xmlns:a16="http://schemas.microsoft.com/office/drawing/2014/main" id="{5BC7B2A0-598B-024F-A63E-CAAD411AC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01" y="1092369"/>
            <a:ext cx="6979603" cy="467326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574D603-B3A7-1A48-8FBE-04A115B7879B}"/>
              </a:ext>
            </a:extLst>
          </p:cNvPr>
          <p:cNvSpPr txBox="1"/>
          <p:nvPr/>
        </p:nvSpPr>
        <p:spPr>
          <a:xfrm>
            <a:off x="4873481" y="6033184"/>
            <a:ext cx="2161041" cy="646331"/>
          </a:xfrm>
          <a:prstGeom prst="rect">
            <a:avLst/>
          </a:prstGeom>
          <a:noFill/>
        </p:spPr>
        <p:txBody>
          <a:bodyPr wrap="none" rtlCol="0">
            <a:spAutoFit/>
          </a:bodyPr>
          <a:lstStyle/>
          <a:p>
            <a:r>
              <a:rPr lang="es-ES" dirty="0">
                <a:hlinkClick r:id="rId5"/>
              </a:rPr>
              <a:t>https://caniuse.com/</a:t>
            </a:r>
            <a:endParaRPr lang="es-ES" dirty="0"/>
          </a:p>
          <a:p>
            <a:endParaRPr lang="es-ES" dirty="0"/>
          </a:p>
        </p:txBody>
      </p:sp>
    </p:spTree>
    <p:extLst>
      <p:ext uri="{BB962C8B-B14F-4D97-AF65-F5344CB8AC3E}">
        <p14:creationId xmlns:p14="http://schemas.microsoft.com/office/powerpoint/2010/main" val="126229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56</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6604"/>
            <a:ext cx="11895710" cy="1325563"/>
          </a:xfrm>
        </p:spPr>
        <p:txBody>
          <a:bodyPr>
            <a:normAutofit/>
          </a:bodyPr>
          <a:lstStyle/>
          <a:p>
            <a:r>
              <a:rPr lang="es-ES" sz="3800" dirty="0">
                <a:solidFill>
                  <a:srgbClr val="960F68"/>
                </a:solidFill>
              </a:rPr>
              <a:t>Encapsulación de estilos – Reglas CSS</a:t>
            </a:r>
          </a:p>
        </p:txBody>
      </p:sp>
      <p:pic>
        <p:nvPicPr>
          <p:cNvPr id="16386" name="Picture 2" descr="CSS cascade: Importance - DEV">
            <a:extLst>
              <a:ext uri="{FF2B5EF4-FFF2-40B4-BE49-F238E27FC236}">
                <a16:creationId xmlns:a16="http://schemas.microsoft.com/office/drawing/2014/main" id="{DB5CF002-8EE4-EB47-9E1E-935CF9225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462" y="1001227"/>
            <a:ext cx="1993692" cy="535512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404AA4-C110-734A-A8A8-6D99A5ABE146}"/>
              </a:ext>
            </a:extLst>
          </p:cNvPr>
          <p:cNvSpPr txBox="1"/>
          <p:nvPr/>
        </p:nvSpPr>
        <p:spPr>
          <a:xfrm>
            <a:off x="5111646" y="1768838"/>
            <a:ext cx="6469586" cy="1569660"/>
          </a:xfrm>
          <a:prstGeom prst="rect">
            <a:avLst/>
          </a:prstGeom>
          <a:noFill/>
        </p:spPr>
        <p:txBody>
          <a:bodyPr wrap="square" rtlCol="0">
            <a:spAutoFit/>
          </a:bodyPr>
          <a:lstStyle/>
          <a:p>
            <a:r>
              <a:rPr lang="es-ES" sz="2400" dirty="0"/>
              <a:t>CSS tiene una serie de reglas que priorizan un estilo u otro:</a:t>
            </a:r>
          </a:p>
          <a:p>
            <a:pPr marL="285750" indent="-285750">
              <a:buFont typeface="Arial" panose="020B0604020202020204" pitchFamily="34" charset="0"/>
              <a:buChar char="•"/>
            </a:pPr>
            <a:r>
              <a:rPr lang="es-ES" sz="2400" dirty="0"/>
              <a:t>Especificidad</a:t>
            </a:r>
          </a:p>
          <a:p>
            <a:pPr marL="285750" indent="-285750">
              <a:buFont typeface="Arial" panose="020B0604020202020204" pitchFamily="34" charset="0"/>
              <a:buChar char="•"/>
            </a:pPr>
            <a:r>
              <a:rPr lang="es-ES" sz="2400" dirty="0"/>
              <a:t>Cascada y Herencia</a:t>
            </a:r>
          </a:p>
        </p:txBody>
      </p:sp>
    </p:spTree>
    <p:extLst>
      <p:ext uri="{BB962C8B-B14F-4D97-AF65-F5344CB8AC3E}">
        <p14:creationId xmlns:p14="http://schemas.microsoft.com/office/powerpoint/2010/main" val="3688874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
              <a:t>CSS Básico</a:t>
            </a:r>
          </a:p>
        </p:txBody>
      </p:sp>
      <p:sp>
        <p:nvSpPr>
          <p:cNvPr id="6" name="Marcador de número de diapositiva 5"/>
          <p:cNvSpPr>
            <a:spLocks noGrp="1"/>
          </p:cNvSpPr>
          <p:nvPr>
            <p:ph type="sldNum" sz="quarter" idx="12"/>
          </p:nvPr>
        </p:nvSpPr>
        <p:spPr/>
        <p:txBody>
          <a:bodyPr/>
          <a:lstStyle/>
          <a:p>
            <a:fld id="{F96FDB00-D5D8-496F-8A86-E175B071149C}" type="slidenum">
              <a:rPr lang="es-ES" smtClean="0"/>
              <a:t>57</a:t>
            </a:fld>
            <a:endParaRPr lang="es-ES"/>
          </a:p>
        </p:txBody>
      </p:sp>
      <p:sp>
        <p:nvSpPr>
          <p:cNvPr id="7" name="Título 4"/>
          <p:cNvSpPr txBox="1">
            <a:spLocks/>
          </p:cNvSpPr>
          <p:nvPr/>
        </p:nvSpPr>
        <p:spPr>
          <a:xfrm>
            <a:off x="462110" y="1442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rgbClr val="960F68"/>
                </a:solidFill>
              </a:rPr>
              <a:t>Encapsulación de estilos – Especificidad</a:t>
            </a:r>
          </a:p>
        </p:txBody>
      </p:sp>
      <p:pic>
        <p:nvPicPr>
          <p:cNvPr id="8" name="Imagen 7"/>
          <p:cNvPicPr>
            <a:picLocks noChangeAspect="1"/>
          </p:cNvPicPr>
          <p:nvPr/>
        </p:nvPicPr>
        <p:blipFill>
          <a:blip r:embed="rId3"/>
          <a:stretch>
            <a:fillRect/>
          </a:stretch>
        </p:blipFill>
        <p:spPr>
          <a:xfrm>
            <a:off x="10059710" y="197768"/>
            <a:ext cx="1836000" cy="1218437"/>
          </a:xfrm>
          <a:prstGeom prst="rect">
            <a:avLst/>
          </a:prstGeom>
        </p:spPr>
      </p:pic>
      <p:sp>
        <p:nvSpPr>
          <p:cNvPr id="10" name="CuadroTexto 9"/>
          <p:cNvSpPr txBox="1"/>
          <p:nvPr/>
        </p:nvSpPr>
        <p:spPr>
          <a:xfrm>
            <a:off x="746067" y="5858111"/>
            <a:ext cx="10699865" cy="369332"/>
          </a:xfrm>
          <a:prstGeom prst="rect">
            <a:avLst/>
          </a:prstGeom>
          <a:noFill/>
        </p:spPr>
        <p:txBody>
          <a:bodyPr wrap="square" rtlCol="0">
            <a:spAutoFit/>
          </a:bodyPr>
          <a:lstStyle/>
          <a:p>
            <a:r>
              <a:rPr lang="es-ES" dirty="0">
                <a:hlinkClick r:id="rId4"/>
              </a:rPr>
              <a:t>https://specificity.keegan.st/</a:t>
            </a:r>
            <a:r>
              <a:rPr lang="es-ES" dirty="0"/>
              <a:t> </a:t>
            </a:r>
            <a:r>
              <a:rPr lang="es-ES" dirty="0">
                <a:sym typeface="Wingdings" panose="05000000000000000000" pitchFamily="2" charset="2"/>
              </a:rPr>
              <a:t> Calculadora de especificidad</a:t>
            </a:r>
            <a:endParaRPr lang="es-ES" dirty="0"/>
          </a:p>
        </p:txBody>
      </p:sp>
      <p:pic>
        <p:nvPicPr>
          <p:cNvPr id="2050" name="Picture 2" descr="Resultado de imagen de especificidad c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460" y="1825625"/>
            <a:ext cx="54292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Marcador de contenido 13"/>
          <p:cNvPicPr>
            <a:picLocks noGrp="1" noChangeAspect="1"/>
          </p:cNvPicPr>
          <p:nvPr>
            <p:ph sz="half" idx="1"/>
          </p:nvPr>
        </p:nvPicPr>
        <p:blipFill>
          <a:blip r:embed="rId6"/>
          <a:stretch>
            <a:fillRect/>
          </a:stretch>
        </p:blipFill>
        <p:spPr>
          <a:xfrm>
            <a:off x="838200" y="1361197"/>
            <a:ext cx="5086350" cy="4351338"/>
          </a:xfrm>
          <a:prstGeom prst="rect">
            <a:avLst/>
          </a:prstGeom>
        </p:spPr>
      </p:pic>
    </p:spTree>
    <p:extLst>
      <p:ext uri="{BB962C8B-B14F-4D97-AF65-F5344CB8AC3E}">
        <p14:creationId xmlns:p14="http://schemas.microsoft.com/office/powerpoint/2010/main" val="1432706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58</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 Cascada y herencia</a:t>
            </a:r>
          </a:p>
        </p:txBody>
      </p:sp>
      <p:pic>
        <p:nvPicPr>
          <p:cNvPr id="8" name="Imagen 7">
            <a:extLst>
              <a:ext uri="{FF2B5EF4-FFF2-40B4-BE49-F238E27FC236}">
                <a16:creationId xmlns:a16="http://schemas.microsoft.com/office/drawing/2014/main" id="{5F1116D8-2217-224D-9C24-B450EC3795A1}"/>
              </a:ext>
            </a:extLst>
          </p:cNvPr>
          <p:cNvPicPr>
            <a:picLocks noChangeAspect="1"/>
          </p:cNvPicPr>
          <p:nvPr/>
        </p:nvPicPr>
        <p:blipFill>
          <a:blip r:embed="rId4"/>
          <a:stretch>
            <a:fillRect/>
          </a:stretch>
        </p:blipFill>
        <p:spPr>
          <a:xfrm>
            <a:off x="838200" y="1690688"/>
            <a:ext cx="5000625" cy="1895475"/>
          </a:xfrm>
          <a:prstGeom prst="rect">
            <a:avLst/>
          </a:prstGeom>
        </p:spPr>
      </p:pic>
      <p:pic>
        <p:nvPicPr>
          <p:cNvPr id="9" name="Picture 2" descr="Resultado de imagen de cascada y herencia css">
            <a:extLst>
              <a:ext uri="{FF2B5EF4-FFF2-40B4-BE49-F238E27FC236}">
                <a16:creationId xmlns:a16="http://schemas.microsoft.com/office/drawing/2014/main" id="{7E1B2364-F740-0A4F-8D11-C6496D335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1759984"/>
            <a:ext cx="4739640" cy="323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64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24758E9-F694-CD40-AE03-8FC6692DB616}"/>
              </a:ext>
            </a:extLst>
          </p:cNvPr>
          <p:cNvSpPr>
            <a:spLocks noGrp="1"/>
          </p:cNvSpPr>
          <p:nvPr>
            <p:ph type="title"/>
          </p:nvPr>
        </p:nvSpPr>
        <p:spPr>
          <a:xfrm>
            <a:off x="296290" y="116358"/>
            <a:ext cx="11895710" cy="1325563"/>
          </a:xfrm>
        </p:spPr>
        <p:txBody>
          <a:bodyPr>
            <a:normAutofit/>
          </a:bodyPr>
          <a:lstStyle/>
          <a:p>
            <a:r>
              <a:rPr lang="es-ES" sz="3800" dirty="0">
                <a:solidFill>
                  <a:srgbClr val="960F68"/>
                </a:solidFill>
              </a:rPr>
              <a:t>Encapsulación de estilos </a:t>
            </a:r>
          </a:p>
        </p:txBody>
      </p:sp>
      <p:pic>
        <p:nvPicPr>
          <p:cNvPr id="7" name="Imagen 6" descr="Imagen que contiene interior, hombre, tabla, frente&#10;&#10;Descripción generada automáticamente">
            <a:extLst>
              <a:ext uri="{FF2B5EF4-FFF2-40B4-BE49-F238E27FC236}">
                <a16:creationId xmlns:a16="http://schemas.microsoft.com/office/drawing/2014/main" id="{2171E8EB-6906-9E4A-A072-FE5CD508E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912" y="3140969"/>
            <a:ext cx="6424472" cy="2753345"/>
          </a:xfrm>
          <a:prstGeom prst="rect">
            <a:avLst/>
          </a:prstGeom>
        </p:spPr>
      </p:pic>
      <p:sp>
        <p:nvSpPr>
          <p:cNvPr id="8" name="Marcador de contenido 2">
            <a:extLst>
              <a:ext uri="{FF2B5EF4-FFF2-40B4-BE49-F238E27FC236}">
                <a16:creationId xmlns:a16="http://schemas.microsoft.com/office/drawing/2014/main" id="{E15E806C-E831-8949-BBF3-25F17B5F1BD7}"/>
              </a:ext>
            </a:extLst>
          </p:cNvPr>
          <p:cNvSpPr>
            <a:spLocks noGrp="1"/>
          </p:cNvSpPr>
          <p:nvPr>
            <p:ph idx="1"/>
          </p:nvPr>
        </p:nvSpPr>
        <p:spPr>
          <a:xfrm>
            <a:off x="1654175" y="1772817"/>
            <a:ext cx="7920692" cy="4906963"/>
          </a:xfrm>
        </p:spPr>
        <p:txBody>
          <a:bodyPr/>
          <a:lstStyle/>
          <a:p>
            <a:pPr marL="0" indent="0" algn="ctr">
              <a:buNone/>
            </a:pPr>
            <a:r>
              <a:rPr lang="es" sz="3200" dirty="0"/>
              <a:t>¿CÓMO COMBATIMOS LAS ESPECIFICIDAD?</a:t>
            </a:r>
          </a:p>
          <a:p>
            <a:pPr marL="0" indent="0" algn="ctr">
              <a:buNone/>
            </a:pPr>
            <a:endParaRPr lang="es" sz="3200" dirty="0"/>
          </a:p>
          <a:p>
            <a:pPr marL="0" indent="0" algn="ctr">
              <a:buNone/>
            </a:pPr>
            <a:endParaRPr lang="es-ES" sz="3200" dirty="0"/>
          </a:p>
        </p:txBody>
      </p:sp>
      <p:pic>
        <p:nvPicPr>
          <p:cNvPr id="6" name="Imagen 5">
            <a:extLst>
              <a:ext uri="{FF2B5EF4-FFF2-40B4-BE49-F238E27FC236}">
                <a16:creationId xmlns:a16="http://schemas.microsoft.com/office/drawing/2014/main" id="{5E545A6E-19EC-B14F-BE1A-D2E298EDE1EB}"/>
              </a:ext>
            </a:extLst>
          </p:cNvPr>
          <p:cNvPicPr>
            <a:picLocks noChangeAspect="1"/>
          </p:cNvPicPr>
          <p:nvPr/>
        </p:nvPicPr>
        <p:blipFill>
          <a:blip r:embed="rId4"/>
          <a:stretch>
            <a:fillRect/>
          </a:stretch>
        </p:blipFill>
        <p:spPr>
          <a:xfrm>
            <a:off x="10059710" y="197768"/>
            <a:ext cx="1836000" cy="1218437"/>
          </a:xfrm>
          <a:prstGeom prst="rect">
            <a:avLst/>
          </a:prstGeom>
        </p:spPr>
      </p:pic>
    </p:spTree>
    <p:extLst>
      <p:ext uri="{BB962C8B-B14F-4D97-AF65-F5344CB8AC3E}">
        <p14:creationId xmlns:p14="http://schemas.microsoft.com/office/powerpoint/2010/main" val="177888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a:t>
            </a:fld>
            <a:endParaRPr lang="es-ES" dirty="0"/>
          </a:p>
        </p:txBody>
      </p:sp>
      <p:pic>
        <p:nvPicPr>
          <p:cNvPr id="3074" name="Picture 2" descr="Gif imagenes animadas con movimiento: Las consecuencias | Los simpson,  Imagenes animadas, Los simpsons">
            <a:extLst>
              <a:ext uri="{FF2B5EF4-FFF2-40B4-BE49-F238E27FC236}">
                <a16:creationId xmlns:a16="http://schemas.microsoft.com/office/drawing/2014/main" id="{CD54D0D7-A928-454C-88A9-C4547A3D7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007" y="1084290"/>
            <a:ext cx="7371862" cy="498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857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72683E-EE51-7947-B229-FEAA8ACBE530}"/>
              </a:ext>
            </a:extLst>
          </p:cNvPr>
          <p:cNvSpPr>
            <a:spLocks noGrp="1"/>
          </p:cNvSpPr>
          <p:nvPr>
            <p:ph idx="1"/>
          </p:nvPr>
        </p:nvSpPr>
        <p:spPr>
          <a:xfrm>
            <a:off x="658318" y="1253331"/>
            <a:ext cx="10515600" cy="4351338"/>
          </a:xfrm>
        </p:spPr>
        <p:txBody>
          <a:bodyPr>
            <a:normAutofit/>
          </a:bodyPr>
          <a:lstStyle/>
          <a:p>
            <a:pPr marL="0" indent="0">
              <a:buNone/>
            </a:pPr>
            <a:r>
              <a:rPr lang="es-ES" sz="2400" dirty="0">
                <a:solidFill>
                  <a:schemeClr val="tx1"/>
                </a:solidFill>
              </a:rPr>
              <a:t>La encapsulación es uno de los pilares sobre los cuales se fundó el paradigma de Programación Orientada a Objetos y se usa normalmente para restringir la representación interna de un objeto desde el mundo exterior.</a:t>
            </a:r>
          </a:p>
          <a:p>
            <a:pPr marL="0" indent="0">
              <a:buNone/>
            </a:pPr>
            <a:endParaRPr lang="es-ES" sz="2400" dirty="0">
              <a:solidFill>
                <a:schemeClr val="tx1"/>
              </a:solidFill>
            </a:endParaRPr>
          </a:p>
          <a:p>
            <a:pPr marL="0" indent="0">
              <a:buNone/>
            </a:pPr>
            <a:r>
              <a:rPr lang="es-ES" sz="2400" dirty="0">
                <a:solidFill>
                  <a:schemeClr val="tx1"/>
                </a:solidFill>
              </a:rPr>
              <a:t>En otras palabras, que los estilos que se declaren dentro de componentes no sean </a:t>
            </a:r>
            <a:r>
              <a:rPr lang="es-ES" sz="2400" dirty="0" err="1">
                <a:solidFill>
                  <a:schemeClr val="tx1"/>
                </a:solidFill>
              </a:rPr>
              <a:t>alcancables</a:t>
            </a:r>
            <a:r>
              <a:rPr lang="es-ES" sz="2400" dirty="0">
                <a:solidFill>
                  <a:schemeClr val="tx1"/>
                </a:solidFill>
              </a:rPr>
              <a:t> por otros</a:t>
            </a:r>
          </a:p>
          <a:p>
            <a:pPr marL="0" indent="0">
              <a:buNone/>
            </a:pPr>
            <a:endParaRPr lang="es-ES" sz="2400" dirty="0"/>
          </a:p>
          <a:p>
            <a:pPr marL="0" indent="0">
              <a:buNone/>
            </a:pPr>
            <a:r>
              <a:rPr lang="es-ES" sz="2400" dirty="0">
                <a:solidFill>
                  <a:schemeClr val="tx1"/>
                </a:solidFill>
              </a:rPr>
              <a:t>Actualmente podemos generar un encapsulamiento por medio de:</a:t>
            </a:r>
          </a:p>
          <a:p>
            <a:pPr>
              <a:buFontTx/>
              <a:buChar char="-"/>
            </a:pPr>
            <a:r>
              <a:rPr lang="es-ES" sz="2400" dirty="0"/>
              <a:t>Librerías y metodologías de arquitecturas CSS</a:t>
            </a:r>
          </a:p>
          <a:p>
            <a:pPr>
              <a:buFontTx/>
              <a:buChar char="-"/>
            </a:pPr>
            <a:r>
              <a:rPr lang="es-ES" sz="2400" dirty="0">
                <a:solidFill>
                  <a:schemeClr val="tx1"/>
                </a:solidFill>
              </a:rPr>
              <a:t>Shadow DOM</a:t>
            </a:r>
          </a:p>
        </p:txBody>
      </p:sp>
      <p:sp>
        <p:nvSpPr>
          <p:cNvPr id="6" name="Título 4">
            <a:extLst>
              <a:ext uri="{FF2B5EF4-FFF2-40B4-BE49-F238E27FC236}">
                <a16:creationId xmlns:a16="http://schemas.microsoft.com/office/drawing/2014/main" id="{DDB02013-9D80-2341-BCA7-BA43A7D092DE}"/>
              </a:ext>
            </a:extLst>
          </p:cNvPr>
          <p:cNvSpPr txBox="1">
            <a:spLocks/>
          </p:cNvSpPr>
          <p:nvPr/>
        </p:nvSpPr>
        <p:spPr>
          <a:xfrm>
            <a:off x="296290" y="116358"/>
            <a:ext cx="118957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800" dirty="0">
                <a:solidFill>
                  <a:srgbClr val="960F68"/>
                </a:solidFill>
              </a:rPr>
              <a:t>Encapsulación de estilos </a:t>
            </a:r>
          </a:p>
        </p:txBody>
      </p:sp>
      <p:pic>
        <p:nvPicPr>
          <p:cNvPr id="7" name="Imagen 6">
            <a:extLst>
              <a:ext uri="{FF2B5EF4-FFF2-40B4-BE49-F238E27FC236}">
                <a16:creationId xmlns:a16="http://schemas.microsoft.com/office/drawing/2014/main" id="{D51170C4-FCFD-DA4C-834D-AC87C2E7D95D}"/>
              </a:ext>
            </a:extLst>
          </p:cNvPr>
          <p:cNvPicPr>
            <a:picLocks noChangeAspect="1"/>
          </p:cNvPicPr>
          <p:nvPr/>
        </p:nvPicPr>
        <p:blipFill>
          <a:blip r:embed="rId3"/>
          <a:stretch>
            <a:fillRect/>
          </a:stretch>
        </p:blipFill>
        <p:spPr>
          <a:xfrm>
            <a:off x="10059710" y="197768"/>
            <a:ext cx="1836000" cy="1218437"/>
          </a:xfrm>
          <a:prstGeom prst="rect">
            <a:avLst/>
          </a:prstGeom>
        </p:spPr>
      </p:pic>
    </p:spTree>
    <p:extLst>
      <p:ext uri="{BB962C8B-B14F-4D97-AF65-F5344CB8AC3E}">
        <p14:creationId xmlns:p14="http://schemas.microsoft.com/office/powerpoint/2010/main" val="39520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332774" y="188517"/>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61</a:t>
            </a:fld>
            <a:endParaRPr lang="es-ES"/>
          </a:p>
        </p:txBody>
      </p:sp>
      <p:sp>
        <p:nvSpPr>
          <p:cNvPr id="14" name="Título 4">
            <a:extLst>
              <a:ext uri="{FF2B5EF4-FFF2-40B4-BE49-F238E27FC236}">
                <a16:creationId xmlns:a16="http://schemas.microsoft.com/office/drawing/2014/main" id="{E5D3030C-90F1-114E-8DF2-520C5A63B699}"/>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
        <p:nvSpPr>
          <p:cNvPr id="5" name="CuadroTexto 4">
            <a:extLst>
              <a:ext uri="{FF2B5EF4-FFF2-40B4-BE49-F238E27FC236}">
                <a16:creationId xmlns:a16="http://schemas.microsoft.com/office/drawing/2014/main" id="{329C9C8A-82A0-E54C-A908-27A93E96978D}"/>
              </a:ext>
            </a:extLst>
          </p:cNvPr>
          <p:cNvSpPr txBox="1"/>
          <p:nvPr/>
        </p:nvSpPr>
        <p:spPr>
          <a:xfrm>
            <a:off x="642820" y="1767675"/>
            <a:ext cx="10906359" cy="830997"/>
          </a:xfrm>
          <a:prstGeom prst="rect">
            <a:avLst/>
          </a:prstGeom>
          <a:noFill/>
        </p:spPr>
        <p:txBody>
          <a:bodyPr wrap="square" rtlCol="0">
            <a:spAutoFit/>
          </a:bodyPr>
          <a:lstStyle/>
          <a:p>
            <a:r>
              <a:rPr lang="es-ES" sz="2400" dirty="0" err="1"/>
              <a:t>Inline</a:t>
            </a:r>
            <a:r>
              <a:rPr lang="es-ES" sz="2400" dirty="0"/>
              <a:t> CSS: </a:t>
            </a:r>
            <a:r>
              <a:rPr lang="es-ES" sz="2400" dirty="0" err="1"/>
              <a:t>Librerias</a:t>
            </a:r>
            <a:r>
              <a:rPr lang="es-ES" sz="2400" dirty="0"/>
              <a:t> como </a:t>
            </a:r>
            <a:r>
              <a:rPr lang="es-ES" sz="2400" dirty="0" err="1"/>
              <a:t>react</a:t>
            </a:r>
            <a:r>
              <a:rPr lang="es-ES" sz="2400" dirty="0"/>
              <a:t> permiten especificar un objeto recibiendo </a:t>
            </a:r>
            <a:r>
              <a:rPr lang="es-ES" sz="2400" dirty="0" err="1"/>
              <a:t>keys</a:t>
            </a:r>
            <a:r>
              <a:rPr lang="es-ES" sz="2400" dirty="0"/>
              <a:t> en </a:t>
            </a:r>
            <a:r>
              <a:rPr lang="es-ES" sz="2400" dirty="0" err="1"/>
              <a:t>camelCased</a:t>
            </a:r>
            <a:r>
              <a:rPr lang="es-ES" sz="2400" dirty="0"/>
              <a:t> para estilizar elementos HTML. </a:t>
            </a:r>
          </a:p>
        </p:txBody>
      </p:sp>
      <p:pic>
        <p:nvPicPr>
          <p:cNvPr id="8" name="Imagen 7" descr="Texto, Carta&#10;&#10;Descripción generada automáticamente">
            <a:extLst>
              <a:ext uri="{FF2B5EF4-FFF2-40B4-BE49-F238E27FC236}">
                <a16:creationId xmlns:a16="http://schemas.microsoft.com/office/drawing/2014/main" id="{3DCA0D87-AC13-CE46-9240-83E54F03F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264" y="3429000"/>
            <a:ext cx="7057690" cy="2144322"/>
          </a:xfrm>
          <a:prstGeom prst="rect">
            <a:avLst/>
          </a:prstGeom>
        </p:spPr>
      </p:pic>
    </p:spTree>
    <p:extLst>
      <p:ext uri="{BB962C8B-B14F-4D97-AF65-F5344CB8AC3E}">
        <p14:creationId xmlns:p14="http://schemas.microsoft.com/office/powerpoint/2010/main" val="245200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62</a:t>
            </a:fld>
            <a:endParaRPr lang="es-ES"/>
          </a:p>
        </p:txBody>
      </p:sp>
      <p:sp>
        <p:nvSpPr>
          <p:cNvPr id="5" name="CuadroTexto 4">
            <a:extLst>
              <a:ext uri="{FF2B5EF4-FFF2-40B4-BE49-F238E27FC236}">
                <a16:creationId xmlns:a16="http://schemas.microsoft.com/office/drawing/2014/main" id="{329C9C8A-82A0-E54C-A908-27A93E96978D}"/>
              </a:ext>
            </a:extLst>
          </p:cNvPr>
          <p:cNvSpPr txBox="1"/>
          <p:nvPr/>
        </p:nvSpPr>
        <p:spPr>
          <a:xfrm>
            <a:off x="989351" y="1427479"/>
            <a:ext cx="10906359" cy="830997"/>
          </a:xfrm>
          <a:prstGeom prst="rect">
            <a:avLst/>
          </a:prstGeom>
          <a:noFill/>
        </p:spPr>
        <p:txBody>
          <a:bodyPr wrap="square" rtlCol="0">
            <a:spAutoFit/>
          </a:bodyPr>
          <a:lstStyle/>
          <a:p>
            <a:r>
              <a:rPr lang="es-ES" sz="2400" dirty="0"/>
              <a:t>CSS in JS: </a:t>
            </a:r>
            <a:r>
              <a:rPr lang="es-ES" sz="2400" dirty="0" err="1"/>
              <a:t>Librerias</a:t>
            </a:r>
            <a:r>
              <a:rPr lang="es-ES" sz="2400" dirty="0"/>
              <a:t> como </a:t>
            </a:r>
            <a:r>
              <a:rPr lang="es-ES" sz="2400" dirty="0" err="1"/>
              <a:t>Styled</a:t>
            </a:r>
            <a:r>
              <a:rPr lang="es-ES" sz="2400" dirty="0"/>
              <a:t> </a:t>
            </a:r>
            <a:r>
              <a:rPr lang="es-ES" sz="2400" dirty="0" err="1"/>
              <a:t>Components</a:t>
            </a:r>
            <a:r>
              <a:rPr lang="es-ES" sz="2400" dirty="0"/>
              <a:t> permiten estilizar elementos </a:t>
            </a:r>
            <a:r>
              <a:rPr lang="es-ES" sz="2400" dirty="0" err="1"/>
              <a:t>html</a:t>
            </a:r>
            <a:r>
              <a:rPr lang="es-ES" sz="2400" dirty="0"/>
              <a:t> que además son capaces de aplicarlos de forma dinámica</a:t>
            </a:r>
          </a:p>
        </p:txBody>
      </p:sp>
      <p:pic>
        <p:nvPicPr>
          <p:cNvPr id="7" name="Imagen 6" descr="Texto&#10;&#10;Descripción generada automáticamente">
            <a:extLst>
              <a:ext uri="{FF2B5EF4-FFF2-40B4-BE49-F238E27FC236}">
                <a16:creationId xmlns:a16="http://schemas.microsoft.com/office/drawing/2014/main" id="{A65BB6C9-9CC5-C545-BDE9-074BF0201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522" y="2481033"/>
            <a:ext cx="6590956" cy="3775869"/>
          </a:xfrm>
          <a:prstGeom prst="rect">
            <a:avLst/>
          </a:prstGeom>
        </p:spPr>
      </p:pic>
      <p:pic>
        <p:nvPicPr>
          <p:cNvPr id="10" name="Imagen 9">
            <a:extLst>
              <a:ext uri="{FF2B5EF4-FFF2-40B4-BE49-F238E27FC236}">
                <a16:creationId xmlns:a16="http://schemas.microsoft.com/office/drawing/2014/main" id="{6B1339FC-4A56-A644-921D-FE68E3EA62BB}"/>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663EDDB-3F32-064C-8A07-299E2AC01F2E}"/>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3078404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63</a:t>
            </a:fld>
            <a:endParaRPr lang="es-ES"/>
          </a:p>
        </p:txBody>
      </p:sp>
      <p:sp>
        <p:nvSpPr>
          <p:cNvPr id="5" name="CuadroTexto 4">
            <a:extLst>
              <a:ext uri="{FF2B5EF4-FFF2-40B4-BE49-F238E27FC236}">
                <a16:creationId xmlns:a16="http://schemas.microsoft.com/office/drawing/2014/main" id="{329C9C8A-82A0-E54C-A908-27A93E96978D}"/>
              </a:ext>
            </a:extLst>
          </p:cNvPr>
          <p:cNvSpPr txBox="1"/>
          <p:nvPr/>
        </p:nvSpPr>
        <p:spPr>
          <a:xfrm>
            <a:off x="447441" y="1067715"/>
            <a:ext cx="10906359" cy="1569660"/>
          </a:xfrm>
          <a:prstGeom prst="rect">
            <a:avLst/>
          </a:prstGeom>
          <a:noFill/>
        </p:spPr>
        <p:txBody>
          <a:bodyPr wrap="square" rtlCol="0">
            <a:spAutoFit/>
          </a:bodyPr>
          <a:lstStyle/>
          <a:p>
            <a:r>
              <a:rPr lang="es-ES" sz="2400" dirty="0"/>
              <a:t>Metodologías CSS: Es probablemente la opción más extendida creando una arquitectura de carpetas y </a:t>
            </a:r>
            <a:r>
              <a:rPr lang="es-ES" sz="2400" dirty="0" err="1"/>
              <a:t>partials</a:t>
            </a:r>
            <a:r>
              <a:rPr lang="es-ES" sz="2400" dirty="0"/>
              <a:t> permitiendo escribir código CSS más predecible, reutilizable, </a:t>
            </a:r>
            <a:r>
              <a:rPr lang="es-ES" sz="2400" dirty="0" err="1"/>
              <a:t>mantenible</a:t>
            </a:r>
            <a:r>
              <a:rPr lang="es-ES" sz="2400" dirty="0"/>
              <a:t> y escalable. Por lo general, es más popularizado es BEMIT (BEM + ITCSS) &amp; SASS</a:t>
            </a:r>
          </a:p>
        </p:txBody>
      </p:sp>
      <p:pic>
        <p:nvPicPr>
          <p:cNvPr id="14338" name="Picture 2" descr="ITCSS – primer paso hacia BEMIT - BABEL Sistemas de Información">
            <a:extLst>
              <a:ext uri="{FF2B5EF4-FFF2-40B4-BE49-F238E27FC236}">
                <a16:creationId xmlns:a16="http://schemas.microsoft.com/office/drawing/2014/main" id="{5D708273-EC1C-134E-BE1C-8D5EFA346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66" y="3001812"/>
            <a:ext cx="4851143" cy="323409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BEM - Bloque, elemento y modificador, más que CSS - Carlos Alba">
            <a:extLst>
              <a:ext uri="{FF2B5EF4-FFF2-40B4-BE49-F238E27FC236}">
                <a16:creationId xmlns:a16="http://schemas.microsoft.com/office/drawing/2014/main" id="{940B6B43-7715-D54D-8E66-80FDBD0D2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8692" y="3001813"/>
            <a:ext cx="4485107" cy="323409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2049A9CC-2F73-D446-8A46-DD15F1A23C9C}"/>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2" name="Título 4">
            <a:extLst>
              <a:ext uri="{FF2B5EF4-FFF2-40B4-BE49-F238E27FC236}">
                <a16:creationId xmlns:a16="http://schemas.microsoft.com/office/drawing/2014/main" id="{644B6E6C-03E9-714A-831F-0FBC9DAD222C}"/>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1812412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64</a:t>
            </a:fld>
            <a:endParaRPr lang="es-ES"/>
          </a:p>
        </p:txBody>
      </p:sp>
      <p:pic>
        <p:nvPicPr>
          <p:cNvPr id="9" name="Shape 280">
            <a:extLst>
              <a:ext uri="{FF2B5EF4-FFF2-40B4-BE49-F238E27FC236}">
                <a16:creationId xmlns:a16="http://schemas.microsoft.com/office/drawing/2014/main" id="{DEC6B20B-3A0A-0F4B-8A63-54B2FA91CCDB}"/>
              </a:ext>
            </a:extLst>
          </p:cNvPr>
          <p:cNvPicPr preferRelativeResize="0">
            <a:picLocks noGrp="1"/>
          </p:cNvPicPr>
          <p:nvPr>
            <p:ph idx="1"/>
          </p:nvPr>
        </p:nvPicPr>
        <p:blipFill>
          <a:blip r:embed="rId3">
            <a:alphaModFix/>
          </a:blip>
          <a:stretch>
            <a:fillRect/>
          </a:stretch>
        </p:blipFill>
        <p:spPr>
          <a:xfrm>
            <a:off x="1714847" y="1277865"/>
            <a:ext cx="8762305" cy="4906963"/>
          </a:xfrm>
          <a:prstGeom prst="rect">
            <a:avLst/>
          </a:prstGeom>
          <a:noFill/>
          <a:ln>
            <a:noFill/>
          </a:ln>
        </p:spPr>
      </p:pic>
      <p:pic>
        <p:nvPicPr>
          <p:cNvPr id="10" name="Imagen 9">
            <a:extLst>
              <a:ext uri="{FF2B5EF4-FFF2-40B4-BE49-F238E27FC236}">
                <a16:creationId xmlns:a16="http://schemas.microsoft.com/office/drawing/2014/main" id="{B51C0F17-E0A4-374C-9C98-90F93DEDA653}"/>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32BA6902-32DB-A642-B2D7-CBAC91BA624A}"/>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4138266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65</a:t>
            </a:fld>
            <a:endParaRPr lang="es-ES"/>
          </a:p>
        </p:txBody>
      </p:sp>
      <p:sp>
        <p:nvSpPr>
          <p:cNvPr id="7" name="Rectángulo 6">
            <a:extLst>
              <a:ext uri="{FF2B5EF4-FFF2-40B4-BE49-F238E27FC236}">
                <a16:creationId xmlns:a16="http://schemas.microsoft.com/office/drawing/2014/main" id="{A5C2EB89-0604-5448-8B39-4C91DF74B3A9}"/>
              </a:ext>
            </a:extLst>
          </p:cNvPr>
          <p:cNvSpPr/>
          <p:nvPr/>
        </p:nvSpPr>
        <p:spPr>
          <a:xfrm>
            <a:off x="434715" y="1441921"/>
            <a:ext cx="11460995" cy="4893647"/>
          </a:xfrm>
          <a:prstGeom prst="rect">
            <a:avLst/>
          </a:prstGeom>
        </p:spPr>
        <p:txBody>
          <a:bodyPr wrap="square">
            <a:spAutoFit/>
          </a:bodyPr>
          <a:lstStyle/>
          <a:p>
            <a:pPr marL="342900" indent="-342900">
              <a:buFont typeface="Arial" panose="020B0604020202020204" pitchFamily="34" charset="0"/>
              <a:buChar char="•"/>
            </a:pPr>
            <a:r>
              <a:rPr lang="es-ES" sz="2400" i="1" dirty="0" err="1">
                <a:cs typeface="Latha" panose="020B0604020202020204" pitchFamily="34" charset="0"/>
              </a:rPr>
              <a:t>Settings</a:t>
            </a:r>
            <a:r>
              <a:rPr lang="es-ES" sz="2400" i="1" dirty="0">
                <a:cs typeface="Latha" panose="020B0604020202020204" pitchFamily="34" charset="0"/>
              </a:rPr>
              <a:t>.</a:t>
            </a:r>
            <a:r>
              <a:rPr lang="es-ES" sz="2400" dirty="0">
                <a:cs typeface="Latha" panose="020B0604020202020204" pitchFamily="34" charset="0"/>
              </a:rPr>
              <a:t> Declararemos las variables</a:t>
            </a:r>
          </a:p>
          <a:p>
            <a:pPr marL="342900" indent="-342900">
              <a:buFont typeface="Arial" panose="020B0604020202020204" pitchFamily="34" charset="0"/>
              <a:buChar char="•"/>
            </a:pPr>
            <a:r>
              <a:rPr lang="es-ES" sz="2400" i="1" dirty="0">
                <a:cs typeface="Latha" panose="020B0604020202020204" pitchFamily="34" charset="0"/>
              </a:rPr>
              <a:t>Tools.</a:t>
            </a:r>
            <a:r>
              <a:rPr lang="es-ES" sz="2400" dirty="0">
                <a:cs typeface="Latha" panose="020B0604020202020204" pitchFamily="34" charset="0"/>
              </a:rPr>
              <a:t> Los </a:t>
            </a:r>
            <a:r>
              <a:rPr lang="es-ES" sz="2400" dirty="0" err="1">
                <a:cs typeface="Latha" panose="020B0604020202020204" pitchFamily="34" charset="0"/>
              </a:rPr>
              <a:t>mixins</a:t>
            </a:r>
            <a:r>
              <a:rPr lang="es-ES" sz="2400" dirty="0">
                <a:cs typeface="Latha" panose="020B0604020202020204" pitchFamily="34" charset="0"/>
              </a:rPr>
              <a:t> y funciones</a:t>
            </a:r>
          </a:p>
          <a:p>
            <a:pPr marL="342900" indent="-342900">
              <a:buFont typeface="Arial" panose="020B0604020202020204" pitchFamily="34" charset="0"/>
              <a:buChar char="•"/>
            </a:pPr>
            <a:r>
              <a:rPr lang="es-ES" sz="2400" i="1" dirty="0" err="1">
                <a:cs typeface="Latha" panose="020B0604020202020204" pitchFamily="34" charset="0"/>
              </a:rPr>
              <a:t>Generic</a:t>
            </a:r>
            <a:r>
              <a:rPr lang="es-ES" sz="2400" i="1" dirty="0">
                <a:cs typeface="Latha" panose="020B0604020202020204" pitchFamily="34" charset="0"/>
              </a:rPr>
              <a:t>. </a:t>
            </a:r>
            <a:r>
              <a:rPr lang="es-ES" sz="2400" dirty="0">
                <a:cs typeface="Latha" panose="020B0604020202020204" pitchFamily="34" charset="0"/>
              </a:rPr>
              <a:t>El código genérico del proyecto, el </a:t>
            </a:r>
            <a:r>
              <a:rPr lang="es-ES" sz="2400" dirty="0" err="1">
                <a:cs typeface="Latha" panose="020B0604020202020204" pitchFamily="34" charset="0"/>
              </a:rPr>
              <a:t>reset</a:t>
            </a:r>
            <a:r>
              <a:rPr lang="es-ES" sz="2400" dirty="0">
                <a:cs typeface="Latha" panose="020B0604020202020204" pitchFamily="34" charset="0"/>
              </a:rPr>
              <a:t> de CSS, el </a:t>
            </a:r>
            <a:r>
              <a:rPr lang="es-ES" sz="2400" i="1" dirty="0" err="1">
                <a:cs typeface="Latha" panose="020B0604020202020204" pitchFamily="34" charset="0"/>
              </a:rPr>
              <a:t>Normalize</a:t>
            </a:r>
            <a:r>
              <a:rPr lang="es-ES" sz="2400" dirty="0">
                <a:cs typeface="Latha" panose="020B0604020202020204" pitchFamily="34" charset="0"/>
              </a:rPr>
              <a:t> o tus propios estilos, fuentes, </a:t>
            </a:r>
            <a:r>
              <a:rPr lang="es-ES" sz="2400" dirty="0" err="1">
                <a:cs typeface="Latha" panose="020B0604020202020204" pitchFamily="34" charset="0"/>
              </a:rPr>
              <a:t>etc</a:t>
            </a:r>
            <a:endParaRPr lang="es-ES" sz="2400" dirty="0">
              <a:cs typeface="Latha" panose="020B0604020202020204" pitchFamily="34" charset="0"/>
            </a:endParaRPr>
          </a:p>
          <a:p>
            <a:pPr marL="342900" indent="-342900">
              <a:buFont typeface="Arial" panose="020B0604020202020204" pitchFamily="34" charset="0"/>
              <a:buChar char="•"/>
            </a:pPr>
            <a:r>
              <a:rPr lang="es-ES" sz="2400" i="1" dirty="0" err="1">
                <a:cs typeface="Latha" panose="020B0604020202020204" pitchFamily="34" charset="0"/>
              </a:rPr>
              <a:t>Element</a:t>
            </a:r>
            <a:r>
              <a:rPr lang="es-ES" sz="2400" i="1" dirty="0">
                <a:cs typeface="Latha" panose="020B0604020202020204" pitchFamily="34" charset="0"/>
              </a:rPr>
              <a:t>. </a:t>
            </a:r>
            <a:r>
              <a:rPr lang="es-ES" sz="2400" dirty="0">
                <a:cs typeface="Latha" panose="020B0604020202020204" pitchFamily="34" charset="0"/>
              </a:rPr>
              <a:t>Para  los estilos que afectan a los elementos del HTML </a:t>
            </a:r>
            <a:r>
              <a:rPr lang="es-ES" sz="2400" i="1" dirty="0" err="1">
                <a:cs typeface="Latha" panose="020B0604020202020204" pitchFamily="34" charset="0"/>
              </a:rPr>
              <a:t>Object</a:t>
            </a:r>
            <a:r>
              <a:rPr lang="es-ES" sz="2400" i="1" dirty="0">
                <a:cs typeface="Latha" panose="020B0604020202020204" pitchFamily="34" charset="0"/>
              </a:rPr>
              <a:t>.</a:t>
            </a:r>
            <a:r>
              <a:rPr lang="es-ES" sz="2400" dirty="0">
                <a:cs typeface="Latha" panose="020B0604020202020204" pitchFamily="34" charset="0"/>
              </a:rPr>
              <a:t> Links, cabeceras, etc.</a:t>
            </a:r>
          </a:p>
          <a:p>
            <a:pPr marL="342900" indent="-342900">
              <a:buFont typeface="Arial" panose="020B0604020202020204" pitchFamily="34" charset="0"/>
              <a:buChar char="•"/>
            </a:pPr>
            <a:r>
              <a:rPr lang="es-ES" sz="2400" i="1" dirty="0" err="1">
                <a:cs typeface="Latha" panose="020B0604020202020204" pitchFamily="34" charset="0"/>
              </a:rPr>
              <a:t>Components</a:t>
            </a:r>
            <a:r>
              <a:rPr lang="es-ES" sz="2400" dirty="0">
                <a:cs typeface="Latha" panose="020B0604020202020204" pitchFamily="34" charset="0"/>
              </a:rPr>
              <a:t>: Todo lo que afecte a los diferentes bloques de nuestro documento, navegador, botones, recuadros de utilidades, migas de pan, cabecera, buscador, botones sociales, etc., debería de ir en esta carpeta. Dependiendo de las necesidades que tenga el proyecto, la carpeta </a:t>
            </a:r>
            <a:r>
              <a:rPr lang="es-ES" sz="2400" i="1" dirty="0" err="1">
                <a:cs typeface="Latha" panose="020B0604020202020204" pitchFamily="34" charset="0"/>
              </a:rPr>
              <a:t>Components</a:t>
            </a:r>
            <a:r>
              <a:rPr lang="es-ES" sz="2400" dirty="0">
                <a:cs typeface="Latha" panose="020B0604020202020204" pitchFamily="34" charset="0"/>
              </a:rPr>
              <a:t> tendrá más o menos ajustes, como es lógico</a:t>
            </a:r>
          </a:p>
          <a:p>
            <a:pPr marL="342900" indent="-342900">
              <a:buFont typeface="Arial" panose="020B0604020202020204" pitchFamily="34" charset="0"/>
              <a:buChar char="•"/>
            </a:pPr>
            <a:r>
              <a:rPr lang="es-ES" sz="2400" i="1" dirty="0" err="1">
                <a:cs typeface="Latha" panose="020B0604020202020204" pitchFamily="34" charset="0"/>
              </a:rPr>
              <a:t>Utilities</a:t>
            </a:r>
            <a:r>
              <a:rPr lang="es-ES" sz="2400" i="1" dirty="0">
                <a:cs typeface="Latha" panose="020B0604020202020204" pitchFamily="34" charset="0"/>
              </a:rPr>
              <a:t>. </a:t>
            </a:r>
            <a:r>
              <a:rPr lang="es-ES" sz="2400" dirty="0">
                <a:cs typeface="Latha" panose="020B0604020202020204" pitchFamily="34" charset="0"/>
              </a:rPr>
              <a:t>Para finalizar, en esta carpeta colocaríamos utilidades que sobrescriban estilos significativos (incompatibilidades con navegadores, márgenes,  por ejemplo).</a:t>
            </a:r>
          </a:p>
          <a:p>
            <a:pPr marL="342900" indent="-342900">
              <a:buFont typeface="Arial" panose="020B0604020202020204" pitchFamily="34" charset="0"/>
              <a:buChar char="•"/>
            </a:pPr>
            <a:endParaRPr lang="es-ES" sz="2400" dirty="0">
              <a:cs typeface="Latha" panose="020B0604020202020204" pitchFamily="34" charset="0"/>
            </a:endParaRPr>
          </a:p>
        </p:txBody>
      </p:sp>
      <p:pic>
        <p:nvPicPr>
          <p:cNvPr id="9" name="Imagen 8">
            <a:extLst>
              <a:ext uri="{FF2B5EF4-FFF2-40B4-BE49-F238E27FC236}">
                <a16:creationId xmlns:a16="http://schemas.microsoft.com/office/drawing/2014/main" id="{B85A7D54-45AA-9641-887E-1B88F2FF80FD}"/>
              </a:ext>
            </a:extLst>
          </p:cNvPr>
          <p:cNvPicPr>
            <a:picLocks noChangeAspect="1"/>
          </p:cNvPicPr>
          <p:nvPr/>
        </p:nvPicPr>
        <p:blipFill>
          <a:blip r:embed="rId3"/>
          <a:stretch>
            <a:fillRect/>
          </a:stretch>
        </p:blipFill>
        <p:spPr>
          <a:xfrm>
            <a:off x="10332774" y="188517"/>
            <a:ext cx="1836000" cy="1218437"/>
          </a:xfrm>
          <a:prstGeom prst="rect">
            <a:avLst/>
          </a:prstGeom>
        </p:spPr>
      </p:pic>
      <p:sp>
        <p:nvSpPr>
          <p:cNvPr id="10" name="Título 4">
            <a:extLst>
              <a:ext uri="{FF2B5EF4-FFF2-40B4-BE49-F238E27FC236}">
                <a16:creationId xmlns:a16="http://schemas.microsoft.com/office/drawing/2014/main" id="{F821D577-6F1B-9643-A472-FD4DEFAC01D8}"/>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58476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66</a:t>
            </a:fld>
            <a:endParaRPr lang="es-ES"/>
          </a:p>
        </p:txBody>
      </p:sp>
      <p:pic>
        <p:nvPicPr>
          <p:cNvPr id="10" name="Shape 318">
            <a:extLst>
              <a:ext uri="{FF2B5EF4-FFF2-40B4-BE49-F238E27FC236}">
                <a16:creationId xmlns:a16="http://schemas.microsoft.com/office/drawing/2014/main" id="{4AEB2F9B-12B2-994C-8A7B-0B346E232577}"/>
              </a:ext>
            </a:extLst>
          </p:cNvPr>
          <p:cNvPicPr preferRelativeResize="0">
            <a:picLocks/>
          </p:cNvPicPr>
          <p:nvPr/>
        </p:nvPicPr>
        <p:blipFill>
          <a:blip r:embed="rId3">
            <a:alphaModFix/>
          </a:blip>
          <a:stretch>
            <a:fillRect/>
          </a:stretch>
        </p:blipFill>
        <p:spPr>
          <a:xfrm>
            <a:off x="1637612" y="1942114"/>
            <a:ext cx="8915400" cy="1132496"/>
          </a:xfrm>
          <a:prstGeom prst="rect">
            <a:avLst/>
          </a:prstGeom>
          <a:noFill/>
          <a:ln>
            <a:noFill/>
          </a:ln>
        </p:spPr>
      </p:pic>
      <p:pic>
        <p:nvPicPr>
          <p:cNvPr id="11" name="Shape 317">
            <a:extLst>
              <a:ext uri="{FF2B5EF4-FFF2-40B4-BE49-F238E27FC236}">
                <a16:creationId xmlns:a16="http://schemas.microsoft.com/office/drawing/2014/main" id="{D7761EA2-C7C7-0E48-81EC-21E3A6426E58}"/>
              </a:ext>
            </a:extLst>
          </p:cNvPr>
          <p:cNvPicPr preferRelativeResize="0"/>
          <p:nvPr/>
        </p:nvPicPr>
        <p:blipFill>
          <a:blip r:embed="rId4">
            <a:alphaModFix/>
          </a:blip>
          <a:stretch>
            <a:fillRect/>
          </a:stretch>
        </p:blipFill>
        <p:spPr>
          <a:xfrm>
            <a:off x="1638987" y="3574804"/>
            <a:ext cx="8914025" cy="2755830"/>
          </a:xfrm>
          <a:prstGeom prst="rect">
            <a:avLst/>
          </a:prstGeom>
          <a:noFill/>
          <a:ln>
            <a:noFill/>
          </a:ln>
        </p:spPr>
      </p:pic>
      <p:pic>
        <p:nvPicPr>
          <p:cNvPr id="12" name="Imagen 11">
            <a:extLst>
              <a:ext uri="{FF2B5EF4-FFF2-40B4-BE49-F238E27FC236}">
                <a16:creationId xmlns:a16="http://schemas.microsoft.com/office/drawing/2014/main" id="{06B9E6A5-C33F-B943-B2F3-4EE2AF661870}"/>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3" name="Título 4">
            <a:extLst>
              <a:ext uri="{FF2B5EF4-FFF2-40B4-BE49-F238E27FC236}">
                <a16:creationId xmlns:a16="http://schemas.microsoft.com/office/drawing/2014/main" id="{A2A646B3-C8B6-A24A-A0EA-5014E190ED9B}"/>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1064084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67</a:t>
            </a:fld>
            <a:endParaRPr lang="es-ES"/>
          </a:p>
        </p:txBody>
      </p:sp>
      <p:pic>
        <p:nvPicPr>
          <p:cNvPr id="10" name="Shape 318">
            <a:extLst>
              <a:ext uri="{FF2B5EF4-FFF2-40B4-BE49-F238E27FC236}">
                <a16:creationId xmlns:a16="http://schemas.microsoft.com/office/drawing/2014/main" id="{4AEB2F9B-12B2-994C-8A7B-0B346E232577}"/>
              </a:ext>
            </a:extLst>
          </p:cNvPr>
          <p:cNvPicPr preferRelativeResize="0">
            <a:picLocks/>
          </p:cNvPicPr>
          <p:nvPr/>
        </p:nvPicPr>
        <p:blipFill>
          <a:blip r:embed="rId3">
            <a:alphaModFix/>
          </a:blip>
          <a:stretch>
            <a:fillRect/>
          </a:stretch>
        </p:blipFill>
        <p:spPr>
          <a:xfrm>
            <a:off x="1637612" y="1942114"/>
            <a:ext cx="8915400" cy="1132496"/>
          </a:xfrm>
          <a:prstGeom prst="rect">
            <a:avLst/>
          </a:prstGeom>
          <a:noFill/>
          <a:ln>
            <a:noFill/>
          </a:ln>
        </p:spPr>
      </p:pic>
      <p:pic>
        <p:nvPicPr>
          <p:cNvPr id="11" name="Shape 317">
            <a:extLst>
              <a:ext uri="{FF2B5EF4-FFF2-40B4-BE49-F238E27FC236}">
                <a16:creationId xmlns:a16="http://schemas.microsoft.com/office/drawing/2014/main" id="{D7761EA2-C7C7-0E48-81EC-21E3A6426E58}"/>
              </a:ext>
            </a:extLst>
          </p:cNvPr>
          <p:cNvPicPr preferRelativeResize="0"/>
          <p:nvPr/>
        </p:nvPicPr>
        <p:blipFill>
          <a:blip r:embed="rId4">
            <a:alphaModFix/>
          </a:blip>
          <a:stretch>
            <a:fillRect/>
          </a:stretch>
        </p:blipFill>
        <p:spPr>
          <a:xfrm>
            <a:off x="1638987" y="3574804"/>
            <a:ext cx="8914025" cy="2755830"/>
          </a:xfrm>
          <a:prstGeom prst="rect">
            <a:avLst/>
          </a:prstGeom>
          <a:noFill/>
          <a:ln>
            <a:noFill/>
          </a:ln>
        </p:spPr>
      </p:pic>
      <p:pic>
        <p:nvPicPr>
          <p:cNvPr id="12" name="Imagen 11">
            <a:extLst>
              <a:ext uri="{FF2B5EF4-FFF2-40B4-BE49-F238E27FC236}">
                <a16:creationId xmlns:a16="http://schemas.microsoft.com/office/drawing/2014/main" id="{06B9E6A5-C33F-B943-B2F3-4EE2AF661870}"/>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3" name="Título 4">
            <a:extLst>
              <a:ext uri="{FF2B5EF4-FFF2-40B4-BE49-F238E27FC236}">
                <a16:creationId xmlns:a16="http://schemas.microsoft.com/office/drawing/2014/main" id="{A2A646B3-C8B6-A24A-A0EA-5014E190ED9B}"/>
              </a:ext>
            </a:extLst>
          </p:cNvPr>
          <p:cNvSpPr>
            <a:spLocks noGrp="1"/>
          </p:cNvSpPr>
          <p:nvPr>
            <p:ph type="title"/>
          </p:nvPr>
        </p:nvSpPr>
        <p:spPr>
          <a:xfrm>
            <a:off x="-16746" y="76564"/>
            <a:ext cx="11895710" cy="1325563"/>
          </a:xfrm>
        </p:spPr>
        <p:txBody>
          <a:bodyPr>
            <a:normAutofit/>
          </a:bodyPr>
          <a:lstStyle/>
          <a:p>
            <a:r>
              <a:rPr lang="es-ES" sz="3000" dirty="0">
                <a:solidFill>
                  <a:srgbClr val="960F68"/>
                </a:solidFill>
              </a:rPr>
              <a:t>Encapsulación de estilos – Librerías y metodologías arquitectura CSS</a:t>
            </a:r>
          </a:p>
        </p:txBody>
      </p:sp>
    </p:spTree>
    <p:extLst>
      <p:ext uri="{BB962C8B-B14F-4D97-AF65-F5344CB8AC3E}">
        <p14:creationId xmlns:p14="http://schemas.microsoft.com/office/powerpoint/2010/main" val="3953180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F951EA-ACC4-764C-8BF1-F97D37E10AAC}"/>
              </a:ext>
            </a:extLst>
          </p:cNvPr>
          <p:cNvSpPr>
            <a:spLocks noGrp="1"/>
          </p:cNvSpPr>
          <p:nvPr>
            <p:ph idx="1"/>
          </p:nvPr>
        </p:nvSpPr>
        <p:spPr>
          <a:xfrm>
            <a:off x="552880" y="1406954"/>
            <a:ext cx="10515600" cy="4351338"/>
          </a:xfrm>
        </p:spPr>
        <p:txBody>
          <a:bodyPr/>
          <a:lstStyle/>
          <a:p>
            <a:pPr marL="0" indent="0">
              <a:buNone/>
            </a:pPr>
            <a:r>
              <a:rPr lang="es-ES" dirty="0">
                <a:solidFill>
                  <a:schemeClr val="tx1"/>
                </a:solidFill>
              </a:rPr>
              <a:t>El Shadow DOM crea un </a:t>
            </a:r>
            <a:r>
              <a:rPr lang="es-ES" b="1" dirty="0">
                <a:solidFill>
                  <a:schemeClr val="tx1"/>
                </a:solidFill>
              </a:rPr>
              <a:t>sub-árbol dentro del DOM regular y </a:t>
            </a:r>
            <a:r>
              <a:rPr lang="es-ES" dirty="0">
                <a:solidFill>
                  <a:schemeClr val="tx1"/>
                </a:solidFill>
              </a:rPr>
              <a:t>dentro del sub-árbol, </a:t>
            </a:r>
            <a:r>
              <a:rPr lang="es-ES" b="1" dirty="0">
                <a:solidFill>
                  <a:schemeClr val="tx1"/>
                </a:solidFill>
              </a:rPr>
              <a:t>los nodos HTML, el CSS y el JS son independientes</a:t>
            </a:r>
            <a:r>
              <a:rPr lang="es-ES" dirty="0">
                <a:solidFill>
                  <a:schemeClr val="tx1"/>
                </a:solidFill>
              </a:rPr>
              <a:t>, siendo esta su principal ventaja, ya que </a:t>
            </a:r>
            <a:r>
              <a:rPr lang="es-ES" b="1" dirty="0">
                <a:solidFill>
                  <a:schemeClr val="tx1"/>
                </a:solidFill>
              </a:rPr>
              <a:t>permite la encapsulación de pequeñas partes del documento</a:t>
            </a:r>
            <a:r>
              <a:rPr lang="es-ES" dirty="0">
                <a:solidFill>
                  <a:schemeClr val="tx1"/>
                </a:solidFill>
              </a:rPr>
              <a:t>.</a:t>
            </a:r>
          </a:p>
        </p:txBody>
      </p:sp>
      <p:pic>
        <p:nvPicPr>
          <p:cNvPr id="5" name="Imagen 4">
            <a:extLst>
              <a:ext uri="{FF2B5EF4-FFF2-40B4-BE49-F238E27FC236}">
                <a16:creationId xmlns:a16="http://schemas.microsoft.com/office/drawing/2014/main" id="{216E33BE-E0B4-6E43-BD8A-9582B9782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27" y="3216026"/>
            <a:ext cx="6914207" cy="3232400"/>
          </a:xfrm>
          <a:prstGeom prst="rect">
            <a:avLst/>
          </a:prstGeom>
        </p:spPr>
      </p:pic>
      <p:pic>
        <p:nvPicPr>
          <p:cNvPr id="7" name="Imagen 6">
            <a:extLst>
              <a:ext uri="{FF2B5EF4-FFF2-40B4-BE49-F238E27FC236}">
                <a16:creationId xmlns:a16="http://schemas.microsoft.com/office/drawing/2014/main" id="{FE760487-1FA7-A947-AFE8-ED2149247618}"/>
              </a:ext>
            </a:extLst>
          </p:cNvPr>
          <p:cNvPicPr>
            <a:picLocks noChangeAspect="1"/>
          </p:cNvPicPr>
          <p:nvPr/>
        </p:nvPicPr>
        <p:blipFill>
          <a:blip r:embed="rId3"/>
          <a:stretch>
            <a:fillRect/>
          </a:stretch>
        </p:blipFill>
        <p:spPr>
          <a:xfrm>
            <a:off x="10332774" y="188517"/>
            <a:ext cx="1836000" cy="1218437"/>
          </a:xfrm>
          <a:prstGeom prst="rect">
            <a:avLst/>
          </a:prstGeom>
        </p:spPr>
      </p:pic>
      <p:sp>
        <p:nvSpPr>
          <p:cNvPr id="8" name="Título 4">
            <a:extLst>
              <a:ext uri="{FF2B5EF4-FFF2-40B4-BE49-F238E27FC236}">
                <a16:creationId xmlns:a16="http://schemas.microsoft.com/office/drawing/2014/main" id="{A6B8D4D6-8D37-E248-AC6C-B01037ECB55E}"/>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3095739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4">
            <a:extLst>
              <a:ext uri="{FF2B5EF4-FFF2-40B4-BE49-F238E27FC236}">
                <a16:creationId xmlns:a16="http://schemas.microsoft.com/office/drawing/2014/main" id="{A6B8D4D6-8D37-E248-AC6C-B01037ECB55E}"/>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kern="1200" dirty="0">
                <a:solidFill>
                  <a:srgbClr val="960F68"/>
                </a:solidFill>
                <a:latin typeface="+mj-lt"/>
                <a:ea typeface="+mj-ea"/>
                <a:cs typeface="+mj-cs"/>
              </a:rPr>
              <a:t>Encapsulación de estilos  Shadow DOM</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EB22DEFB-A377-2C45-8598-9F2A590E4C7D}"/>
              </a:ext>
            </a:extLst>
          </p:cNvPr>
          <p:cNvSpPr/>
          <p:nvPr/>
        </p:nvSpPr>
        <p:spPr>
          <a:xfrm>
            <a:off x="590719" y="2330505"/>
            <a:ext cx="5278066" cy="3979585"/>
          </a:xfrm>
          <a:prstGeom prst="rect">
            <a:avLst/>
          </a:prstGeom>
        </p:spPr>
        <p:txBody>
          <a:bodyPr vert="horz" lIns="91440" tIns="45720" rIns="91440" bIns="45720" rtlCol="0" anchor="ctr">
            <a:normAutofit/>
          </a:bodyPr>
          <a:lstStyle/>
          <a:p>
            <a:pPr>
              <a:lnSpc>
                <a:spcPct val="90000"/>
              </a:lnSpc>
              <a:spcAft>
                <a:spcPts val="600"/>
              </a:spcAft>
            </a:pPr>
            <a:r>
              <a:rPr lang="en-US" sz="2000" dirty="0"/>
              <a:t>El </a:t>
            </a:r>
            <a:r>
              <a:rPr lang="en-US" sz="2000" b="1" dirty="0"/>
              <a:t>Shadow DOM no </a:t>
            </a:r>
            <a:r>
              <a:rPr lang="en-US" sz="2000" b="1" dirty="0" err="1"/>
              <a:t>representa</a:t>
            </a:r>
            <a:r>
              <a:rPr lang="en-US" sz="2000" b="1" dirty="0"/>
              <a:t> un </a:t>
            </a:r>
            <a:r>
              <a:rPr lang="en-US" sz="2000" b="1" dirty="0" err="1"/>
              <a:t>documento</a:t>
            </a:r>
            <a:r>
              <a:rPr lang="en-US" sz="2000" b="1" dirty="0"/>
              <a:t> </a:t>
            </a:r>
            <a:r>
              <a:rPr lang="en-US" sz="2000" b="1" dirty="0" err="1"/>
              <a:t>completo</a:t>
            </a:r>
            <a:r>
              <a:rPr lang="en-US" sz="2000" dirty="0"/>
              <a:t>, </a:t>
            </a:r>
            <a:r>
              <a:rPr lang="en-US" sz="2000" dirty="0" err="1"/>
              <a:t>sino</a:t>
            </a:r>
            <a:r>
              <a:rPr lang="en-US" sz="2000" dirty="0"/>
              <a:t> una </a:t>
            </a:r>
            <a:r>
              <a:rPr lang="en-US" sz="2000" dirty="0" err="1"/>
              <a:t>parte</a:t>
            </a:r>
            <a:r>
              <a:rPr lang="en-US" sz="2000" dirty="0"/>
              <a:t> o </a:t>
            </a:r>
            <a:r>
              <a:rPr lang="en-US" sz="2000" dirty="0" err="1"/>
              <a:t>pieza</a:t>
            </a:r>
            <a:r>
              <a:rPr lang="en-US" sz="2000" dirty="0"/>
              <a:t> que </a:t>
            </a:r>
            <a:r>
              <a:rPr lang="en-US" sz="2000" b="1" dirty="0" err="1"/>
              <a:t>siempre</a:t>
            </a:r>
            <a:r>
              <a:rPr lang="en-US" sz="2000" b="1" dirty="0"/>
              <a:t> </a:t>
            </a:r>
            <a:r>
              <a:rPr lang="en-US" sz="2000" b="1" dirty="0" err="1"/>
              <a:t>estará</a:t>
            </a:r>
            <a:r>
              <a:rPr lang="en-US" sz="2000" b="1" dirty="0"/>
              <a:t> </a:t>
            </a:r>
            <a:r>
              <a:rPr lang="en-US" sz="2000" b="1" dirty="0" err="1"/>
              <a:t>anclada</a:t>
            </a:r>
            <a:r>
              <a:rPr lang="en-US" sz="2000" b="1" dirty="0"/>
              <a:t> a un </a:t>
            </a:r>
            <a:r>
              <a:rPr lang="en-US" sz="2000" b="1" dirty="0" err="1"/>
              <a:t>elemento</a:t>
            </a:r>
            <a:r>
              <a:rPr lang="en-US" sz="2000" b="1" dirty="0"/>
              <a:t> del DOM regular</a:t>
            </a:r>
            <a:r>
              <a:rPr lang="en-US" sz="2000" dirty="0"/>
              <a:t>. El Shadow DOM no </a:t>
            </a:r>
            <a:r>
              <a:rPr lang="en-US" sz="2000" dirty="0" err="1"/>
              <a:t>puede</a:t>
            </a:r>
            <a:r>
              <a:rPr lang="en-US" sz="2000" dirty="0"/>
              <a:t> </a:t>
            </a:r>
            <a:r>
              <a:rPr lang="en-US" sz="2000" dirty="0" err="1"/>
              <a:t>existir</a:t>
            </a:r>
            <a:r>
              <a:rPr lang="en-US" sz="2000" dirty="0"/>
              <a:t> sin el DOM regular.</a:t>
            </a:r>
          </a:p>
          <a:p>
            <a:pPr>
              <a:lnSpc>
                <a:spcPct val="90000"/>
              </a:lnSpc>
              <a:spcAft>
                <a:spcPts val="600"/>
              </a:spcAft>
            </a:pPr>
            <a:endParaRPr lang="en-US" sz="2000" dirty="0"/>
          </a:p>
          <a:p>
            <a:pPr>
              <a:lnSpc>
                <a:spcPct val="90000"/>
              </a:lnSpc>
              <a:spcAft>
                <a:spcPts val="600"/>
              </a:spcAft>
            </a:pPr>
            <a:r>
              <a:rPr lang="en-US" sz="2000" dirty="0"/>
              <a:t>El </a:t>
            </a:r>
            <a:r>
              <a:rPr lang="en-US" sz="2000" b="1" dirty="0"/>
              <a:t>Virtual DOM</a:t>
            </a:r>
            <a:r>
              <a:rPr lang="en-US" sz="2000" dirty="0"/>
              <a:t>, por </a:t>
            </a:r>
            <a:r>
              <a:rPr lang="en-US" sz="2000" dirty="0" err="1"/>
              <a:t>su</a:t>
            </a:r>
            <a:r>
              <a:rPr lang="en-US" sz="2000" dirty="0"/>
              <a:t> </a:t>
            </a:r>
            <a:r>
              <a:rPr lang="en-US" sz="2000" dirty="0" err="1"/>
              <a:t>parte</a:t>
            </a:r>
            <a:r>
              <a:rPr lang="en-US" sz="2000" dirty="0"/>
              <a:t>, es </a:t>
            </a:r>
            <a:r>
              <a:rPr lang="en-US" sz="2000" dirty="0" err="1"/>
              <a:t>otra</a:t>
            </a:r>
            <a:r>
              <a:rPr lang="en-US" sz="2000" dirty="0"/>
              <a:t> </a:t>
            </a:r>
            <a:r>
              <a:rPr lang="en-US" sz="2000" dirty="0" err="1"/>
              <a:t>herramienta</a:t>
            </a:r>
            <a:r>
              <a:rPr lang="en-US" sz="2000" dirty="0"/>
              <a:t> </a:t>
            </a:r>
            <a:r>
              <a:rPr lang="en-US" sz="2000" dirty="0" err="1"/>
              <a:t>utilizada</a:t>
            </a:r>
            <a:r>
              <a:rPr lang="en-US" sz="2000" dirty="0"/>
              <a:t> para </a:t>
            </a:r>
            <a:r>
              <a:rPr lang="en-US" sz="2000" dirty="0" err="1"/>
              <a:t>mejorar</a:t>
            </a:r>
            <a:r>
              <a:rPr lang="en-US" sz="2000" dirty="0"/>
              <a:t> el </a:t>
            </a:r>
            <a:r>
              <a:rPr lang="en-US" sz="2000" dirty="0" err="1"/>
              <a:t>rendimiento</a:t>
            </a:r>
            <a:r>
              <a:rPr lang="en-US" sz="2000" dirty="0"/>
              <a:t> de la </a:t>
            </a:r>
            <a:r>
              <a:rPr lang="en-US" sz="2000" dirty="0" err="1"/>
              <a:t>manipulación</a:t>
            </a:r>
            <a:r>
              <a:rPr lang="en-US" sz="2000" dirty="0"/>
              <a:t> del DOM regular </a:t>
            </a:r>
            <a:r>
              <a:rPr lang="en-US" sz="2000" dirty="0" err="1"/>
              <a:t>pero</a:t>
            </a:r>
            <a:r>
              <a:rPr lang="en-US" sz="2000" dirty="0"/>
              <a:t> que, a </a:t>
            </a:r>
            <a:r>
              <a:rPr lang="en-US" sz="2000" dirty="0" err="1"/>
              <a:t>diferencia</a:t>
            </a:r>
            <a:r>
              <a:rPr lang="en-US" sz="2000" dirty="0"/>
              <a:t> del Shadow DOM, </a:t>
            </a:r>
            <a:r>
              <a:rPr lang="en-US" sz="2000" b="1" dirty="0" err="1"/>
              <a:t>sí</a:t>
            </a:r>
            <a:r>
              <a:rPr lang="en-US" sz="2000" b="1" dirty="0"/>
              <a:t> </a:t>
            </a:r>
            <a:r>
              <a:rPr lang="en-US" sz="2000" b="1" dirty="0" err="1"/>
              <a:t>representa</a:t>
            </a:r>
            <a:r>
              <a:rPr lang="en-US" sz="2000" b="1" dirty="0"/>
              <a:t> un </a:t>
            </a:r>
            <a:r>
              <a:rPr lang="en-US" sz="2000" b="1" dirty="0" err="1"/>
              <a:t>documento</a:t>
            </a:r>
            <a:r>
              <a:rPr lang="en-US" sz="2000" b="1" dirty="0"/>
              <a:t> </a:t>
            </a:r>
            <a:r>
              <a:rPr lang="en-US" sz="2000" b="1" dirty="0" err="1"/>
              <a:t>completo</a:t>
            </a:r>
            <a:r>
              <a:rPr lang="en-US" sz="2000" dirty="0"/>
              <a:t>, </a:t>
            </a:r>
            <a:r>
              <a:rPr lang="en-US" sz="2000" dirty="0" err="1"/>
              <a:t>pero</a:t>
            </a:r>
            <a:r>
              <a:rPr lang="en-US" sz="2000" dirty="0"/>
              <a:t> es una </a:t>
            </a:r>
            <a:r>
              <a:rPr lang="en-US" sz="2000" b="1" dirty="0" err="1"/>
              <a:t>representación</a:t>
            </a:r>
            <a:r>
              <a:rPr lang="en-US" sz="2000" b="1" dirty="0"/>
              <a:t> virtual</a:t>
            </a:r>
            <a:r>
              <a:rPr lang="en-US" sz="2000" dirty="0"/>
              <a:t>.</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FE760487-1FA7-A947-AFE8-ED2149247618}"/>
              </a:ext>
            </a:extLst>
          </p:cNvPr>
          <p:cNvPicPr>
            <a:picLocks noChangeAspect="1"/>
          </p:cNvPicPr>
          <p:nvPr/>
        </p:nvPicPr>
        <p:blipFill rotWithShape="1">
          <a:blip r:embed="rId2"/>
          <a:srcRect r="1" b="13655"/>
          <a:stretch/>
        </p:blipFill>
        <p:spPr>
          <a:xfrm>
            <a:off x="7083423" y="3707894"/>
            <a:ext cx="4395569" cy="2518756"/>
          </a:xfrm>
          <a:prstGeom prst="rect">
            <a:avLst/>
          </a:prstGeom>
        </p:spPr>
      </p:pic>
      <p:pic>
        <p:nvPicPr>
          <p:cNvPr id="1028" name="Picture 4" descr="Virtual Dom. Virtual Dom : Lets you write HTML as a… | by Naukri  Engineering | Naukri Engineering | Medium">
            <a:extLst>
              <a:ext uri="{FF2B5EF4-FFF2-40B4-BE49-F238E27FC236}">
                <a16:creationId xmlns:a16="http://schemas.microsoft.com/office/drawing/2014/main" id="{68A8D041-5CB8-4343-B86F-AE83E47F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503" y="540239"/>
            <a:ext cx="4845488" cy="257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43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Pérdida de oportunidades</a:t>
            </a:r>
          </a:p>
          <a:p>
            <a:pPr marL="342900" indent="-342900">
              <a:buFont typeface="+mj-lt"/>
              <a:buAutoNum type="arabicPeriod"/>
            </a:pPr>
            <a:endParaRPr lang="es-ES" dirty="0"/>
          </a:p>
        </p:txBody>
      </p:sp>
      <p:pic>
        <p:nvPicPr>
          <p:cNvPr id="4098" name="Picture 2" descr="dunk fail GIF">
            <a:extLst>
              <a:ext uri="{FF2B5EF4-FFF2-40B4-BE49-F238E27FC236}">
                <a16:creationId xmlns:a16="http://schemas.microsoft.com/office/drawing/2014/main" id="{D6CD561E-73B7-0D4E-8C39-76C1AC874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308" y="2031414"/>
            <a:ext cx="6096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9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Captura de pantalla de un celular con letras&#10;&#10;Descripción generada automáticamente">
            <a:extLst>
              <a:ext uri="{FF2B5EF4-FFF2-40B4-BE49-F238E27FC236}">
                <a16:creationId xmlns:a16="http://schemas.microsoft.com/office/drawing/2014/main" id="{02DD15F4-782B-8149-8BB4-E1E950A3E4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2772" y="1912900"/>
            <a:ext cx="9406457" cy="3892364"/>
          </a:xfrm>
        </p:spPr>
      </p:pic>
      <p:pic>
        <p:nvPicPr>
          <p:cNvPr id="6" name="Imagen 5">
            <a:extLst>
              <a:ext uri="{FF2B5EF4-FFF2-40B4-BE49-F238E27FC236}">
                <a16:creationId xmlns:a16="http://schemas.microsoft.com/office/drawing/2014/main" id="{6BE89ECA-7455-3D4C-8A39-8CDB0FB638CE}"/>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7" name="Título 4">
            <a:extLst>
              <a:ext uri="{FF2B5EF4-FFF2-40B4-BE49-F238E27FC236}">
                <a16:creationId xmlns:a16="http://schemas.microsoft.com/office/drawing/2014/main" id="{D445F1CB-92B8-5A4C-9794-C71318284E56}"/>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3820215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B5B5A2B-32F5-544F-BC56-F9F81CFE5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64" y="2345310"/>
            <a:ext cx="4724400" cy="266700"/>
          </a:xfrm>
        </p:spPr>
      </p:pic>
      <p:pic>
        <p:nvPicPr>
          <p:cNvPr id="7" name="Imagen 6">
            <a:extLst>
              <a:ext uri="{FF2B5EF4-FFF2-40B4-BE49-F238E27FC236}">
                <a16:creationId xmlns:a16="http://schemas.microsoft.com/office/drawing/2014/main" id="{2638CD6C-6037-EF40-9CFD-E276529F2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564" y="3598789"/>
            <a:ext cx="4686300" cy="355600"/>
          </a:xfrm>
          <a:prstGeom prst="rect">
            <a:avLst/>
          </a:prstGeom>
        </p:spPr>
      </p:pic>
      <p:pic>
        <p:nvPicPr>
          <p:cNvPr id="9" name="Imagen 8">
            <a:extLst>
              <a:ext uri="{FF2B5EF4-FFF2-40B4-BE49-F238E27FC236}">
                <a16:creationId xmlns:a16="http://schemas.microsoft.com/office/drawing/2014/main" id="{6FE949A6-4E30-574D-A6D6-2EE55AB84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675" y="5661248"/>
            <a:ext cx="4552950" cy="558800"/>
          </a:xfrm>
          <a:prstGeom prst="rect">
            <a:avLst/>
          </a:prstGeom>
        </p:spPr>
      </p:pic>
      <p:sp>
        <p:nvSpPr>
          <p:cNvPr id="10" name="CuadroTexto 9">
            <a:extLst>
              <a:ext uri="{FF2B5EF4-FFF2-40B4-BE49-F238E27FC236}">
                <a16:creationId xmlns:a16="http://schemas.microsoft.com/office/drawing/2014/main" id="{01A4BC2A-C45D-F046-9620-E5993128EDFF}"/>
              </a:ext>
            </a:extLst>
          </p:cNvPr>
          <p:cNvSpPr txBox="1"/>
          <p:nvPr/>
        </p:nvSpPr>
        <p:spPr>
          <a:xfrm>
            <a:off x="1654176" y="1859851"/>
            <a:ext cx="7826201" cy="3785652"/>
          </a:xfrm>
          <a:prstGeom prst="rect">
            <a:avLst/>
          </a:prstGeom>
          <a:noFill/>
        </p:spPr>
        <p:txBody>
          <a:bodyPr wrap="square" rtlCol="0">
            <a:spAutoFit/>
          </a:bodyPr>
          <a:lstStyle/>
          <a:p>
            <a:r>
              <a:rPr lang="es-ES" sz="2000" dirty="0">
                <a:latin typeface="Latha" panose="020B0604020202020204" pitchFamily="34" charset="0"/>
                <a:cs typeface="Latha" panose="020B0604020202020204" pitchFamily="34" charset="0"/>
              </a:rPr>
              <a:t>Creamos la etiqueta que hará de </a:t>
            </a:r>
            <a:r>
              <a:rPr lang="es-ES" sz="2000" dirty="0" err="1">
                <a:latin typeface="Latha" panose="020B0604020202020204" pitchFamily="34" charset="0"/>
                <a:cs typeface="Latha" panose="020B0604020202020204" pitchFamily="34" charset="0"/>
              </a:rPr>
              <a:t>shadow</a:t>
            </a:r>
            <a:r>
              <a:rPr lang="es-ES" sz="2000" dirty="0">
                <a:latin typeface="Latha" panose="020B0604020202020204" pitchFamily="34" charset="0"/>
                <a:cs typeface="Latha" panose="020B0604020202020204" pitchFamily="34" charset="0"/>
              </a:rPr>
              <a:t> host</a:t>
            </a: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Seleccionamos la etiqueta y atacamos al </a:t>
            </a:r>
            <a:r>
              <a:rPr lang="es-ES" sz="2000" dirty="0" err="1">
                <a:latin typeface="Latha" panose="020B0604020202020204" pitchFamily="34" charset="0"/>
                <a:cs typeface="Latha" panose="020B0604020202020204" pitchFamily="34" charset="0"/>
              </a:rPr>
              <a:t>shadow</a:t>
            </a:r>
            <a:r>
              <a:rPr lang="es-ES" sz="2000" dirty="0">
                <a:latin typeface="Latha" panose="020B0604020202020204" pitchFamily="34" charset="0"/>
                <a:cs typeface="Latha" panose="020B0604020202020204" pitchFamily="34" charset="0"/>
              </a:rPr>
              <a:t> DOM</a:t>
            </a:r>
          </a:p>
          <a:p>
            <a:endParaRPr lang="es-ES" sz="2000" dirty="0">
              <a:latin typeface="Latha" panose="020B0604020202020204" pitchFamily="34" charset="0"/>
              <a:cs typeface="Latha" panose="020B0604020202020204" pitchFamily="34" charset="0"/>
            </a:endParaRP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Se mostrará de la siguiente manera en el </a:t>
            </a:r>
          </a:p>
          <a:p>
            <a:r>
              <a:rPr lang="es-ES" sz="2000" dirty="0">
                <a:latin typeface="Latha" panose="020B0604020202020204" pitchFamily="34" charset="0"/>
                <a:cs typeface="Latha" panose="020B0604020202020204" pitchFamily="34" charset="0"/>
              </a:rPr>
              <a:t>Navegador</a:t>
            </a:r>
          </a:p>
          <a:p>
            <a:endParaRPr lang="es-ES" sz="2000" dirty="0">
              <a:latin typeface="Latha" panose="020B0604020202020204" pitchFamily="34" charset="0"/>
              <a:cs typeface="Latha" panose="020B0604020202020204" pitchFamily="34" charset="0"/>
            </a:endParaRPr>
          </a:p>
          <a:p>
            <a:r>
              <a:rPr lang="es-ES" sz="2000" dirty="0">
                <a:latin typeface="Latha" panose="020B0604020202020204" pitchFamily="34" charset="0"/>
                <a:cs typeface="Latha" panose="020B0604020202020204" pitchFamily="34" charset="0"/>
              </a:rPr>
              <a:t>Ahora que tenemos creado el Shadow </a:t>
            </a:r>
            <a:r>
              <a:rPr lang="es-ES" sz="2000" dirty="0" err="1">
                <a:latin typeface="Latha" panose="020B0604020202020204" pitchFamily="34" charset="0"/>
                <a:cs typeface="Latha" panose="020B0604020202020204" pitchFamily="34" charset="0"/>
              </a:rPr>
              <a:t>Root</a:t>
            </a:r>
            <a:r>
              <a:rPr lang="es-ES" sz="2000" dirty="0">
                <a:latin typeface="Latha" panose="020B0604020202020204" pitchFamily="34" charset="0"/>
                <a:cs typeface="Latha" panose="020B0604020202020204" pitchFamily="34" charset="0"/>
              </a:rPr>
              <a:t>, podemos añadir</a:t>
            </a:r>
          </a:p>
          <a:p>
            <a:r>
              <a:rPr lang="es-ES" sz="2000" dirty="0">
                <a:latin typeface="Latha" panose="020B0604020202020204" pitchFamily="34" charset="0"/>
                <a:cs typeface="Latha" panose="020B0604020202020204" pitchFamily="34" charset="0"/>
              </a:rPr>
              <a:t>Elementos que quedarán encapsulados en el Shadow </a:t>
            </a:r>
            <a:r>
              <a:rPr lang="es-ES" sz="2000" dirty="0" err="1">
                <a:latin typeface="Latha" panose="020B0604020202020204" pitchFamily="34" charset="0"/>
                <a:cs typeface="Latha" panose="020B0604020202020204" pitchFamily="34" charset="0"/>
              </a:rPr>
              <a:t>Tree</a:t>
            </a:r>
            <a:endParaRPr lang="es-ES" sz="2000" dirty="0">
              <a:latin typeface="Latha" panose="020B0604020202020204" pitchFamily="34" charset="0"/>
              <a:cs typeface="Latha" panose="020B0604020202020204" pitchFamily="34" charset="0"/>
            </a:endParaRPr>
          </a:p>
        </p:txBody>
      </p:sp>
      <p:pic>
        <p:nvPicPr>
          <p:cNvPr id="12" name="Imagen 11" descr="Captura de pantalla de un celular&#10;&#10;Descripción generada automáticamente">
            <a:extLst>
              <a:ext uri="{FF2B5EF4-FFF2-40B4-BE49-F238E27FC236}">
                <a16:creationId xmlns:a16="http://schemas.microsoft.com/office/drawing/2014/main" id="{3108F3D0-B1B6-0F44-B457-93ED406B6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315" y="3954390"/>
            <a:ext cx="1591461" cy="848779"/>
          </a:xfrm>
          <a:prstGeom prst="rect">
            <a:avLst/>
          </a:prstGeom>
        </p:spPr>
      </p:pic>
      <p:pic>
        <p:nvPicPr>
          <p:cNvPr id="8" name="Imagen 7">
            <a:extLst>
              <a:ext uri="{FF2B5EF4-FFF2-40B4-BE49-F238E27FC236}">
                <a16:creationId xmlns:a16="http://schemas.microsoft.com/office/drawing/2014/main" id="{785176FB-BC54-F248-B2E7-249AB9E4B64E}"/>
              </a:ext>
            </a:extLst>
          </p:cNvPr>
          <p:cNvPicPr>
            <a:picLocks noChangeAspect="1"/>
          </p:cNvPicPr>
          <p:nvPr/>
        </p:nvPicPr>
        <p:blipFill>
          <a:blip r:embed="rId6"/>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B550D33-B401-F743-BA17-CD2EC55B4CC0}"/>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2726768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5176FB-BC54-F248-B2E7-249AB9E4B64E}"/>
              </a:ext>
            </a:extLst>
          </p:cNvPr>
          <p:cNvPicPr>
            <a:picLocks noChangeAspect="1"/>
          </p:cNvPicPr>
          <p:nvPr/>
        </p:nvPicPr>
        <p:blipFill>
          <a:blip r:embed="rId3"/>
          <a:stretch>
            <a:fillRect/>
          </a:stretch>
        </p:blipFill>
        <p:spPr>
          <a:xfrm>
            <a:off x="10332774" y="188517"/>
            <a:ext cx="1836000" cy="1218437"/>
          </a:xfrm>
          <a:prstGeom prst="rect">
            <a:avLst/>
          </a:prstGeom>
        </p:spPr>
      </p:pic>
      <p:sp>
        <p:nvSpPr>
          <p:cNvPr id="11" name="Título 4">
            <a:extLst>
              <a:ext uri="{FF2B5EF4-FFF2-40B4-BE49-F238E27FC236}">
                <a16:creationId xmlns:a16="http://schemas.microsoft.com/office/drawing/2014/main" id="{4B550D33-B401-F743-BA17-CD2EC55B4CC0}"/>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pic>
        <p:nvPicPr>
          <p:cNvPr id="13" name="Imagen 12" descr="Imagen que contiene pájaro, ave, árbol, flor&#10;&#10;Descripción generada automáticamente">
            <a:extLst>
              <a:ext uri="{FF2B5EF4-FFF2-40B4-BE49-F238E27FC236}">
                <a16:creationId xmlns:a16="http://schemas.microsoft.com/office/drawing/2014/main" id="{6786B142-E259-9544-9022-A07D4076B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39" y="2443397"/>
            <a:ext cx="3593003" cy="1635684"/>
          </a:xfrm>
          <a:prstGeom prst="rect">
            <a:avLst/>
          </a:prstGeom>
        </p:spPr>
      </p:pic>
      <p:pic>
        <p:nvPicPr>
          <p:cNvPr id="14" name="Imagen 13" descr="Imagen que contiene pájaro, ave&#10;&#10;Descripción generada automáticamente">
            <a:extLst>
              <a:ext uri="{FF2B5EF4-FFF2-40B4-BE49-F238E27FC236}">
                <a16:creationId xmlns:a16="http://schemas.microsoft.com/office/drawing/2014/main" id="{BE754FB5-1E1D-4B41-A979-6247AEA4D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879" y="2446430"/>
            <a:ext cx="4060954" cy="1776668"/>
          </a:xfrm>
          <a:prstGeom prst="rect">
            <a:avLst/>
          </a:prstGeom>
        </p:spPr>
      </p:pic>
      <p:pic>
        <p:nvPicPr>
          <p:cNvPr id="15" name="Imagen 14">
            <a:extLst>
              <a:ext uri="{FF2B5EF4-FFF2-40B4-BE49-F238E27FC236}">
                <a16:creationId xmlns:a16="http://schemas.microsoft.com/office/drawing/2014/main" id="{850C90A2-DD8A-3F4F-A929-D321C76ED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939" y="5459666"/>
            <a:ext cx="2747591" cy="671357"/>
          </a:xfrm>
          <a:prstGeom prst="rect">
            <a:avLst/>
          </a:prstGeom>
        </p:spPr>
      </p:pic>
      <p:pic>
        <p:nvPicPr>
          <p:cNvPr id="16" name="Imagen 15" descr="Imagen que contiene pájaro, ave, flor&#10;&#10;Descripción generada automáticamente">
            <a:extLst>
              <a:ext uri="{FF2B5EF4-FFF2-40B4-BE49-F238E27FC236}">
                <a16:creationId xmlns:a16="http://schemas.microsoft.com/office/drawing/2014/main" id="{3324255E-E0B0-DB4D-8855-E5B2CFB78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9239" y="5179940"/>
            <a:ext cx="2697860" cy="1143793"/>
          </a:xfrm>
          <a:prstGeom prst="rect">
            <a:avLst/>
          </a:prstGeom>
        </p:spPr>
      </p:pic>
      <p:sp>
        <p:nvSpPr>
          <p:cNvPr id="4" name="Rectángulo 3">
            <a:extLst>
              <a:ext uri="{FF2B5EF4-FFF2-40B4-BE49-F238E27FC236}">
                <a16:creationId xmlns:a16="http://schemas.microsoft.com/office/drawing/2014/main" id="{778FE9D7-E6F2-0A4A-8F29-9AB3A7767337}"/>
              </a:ext>
            </a:extLst>
          </p:cNvPr>
          <p:cNvSpPr/>
          <p:nvPr/>
        </p:nvSpPr>
        <p:spPr>
          <a:xfrm>
            <a:off x="552880" y="1406953"/>
            <a:ext cx="9779894" cy="3539430"/>
          </a:xfrm>
          <a:prstGeom prst="rect">
            <a:avLst/>
          </a:prstGeom>
        </p:spPr>
        <p:txBody>
          <a:bodyPr wrap="square">
            <a:spAutoFit/>
          </a:bodyPr>
          <a:lstStyle/>
          <a:p>
            <a:r>
              <a:rPr lang="es-ES" sz="2800" dirty="0">
                <a:cs typeface="Latha" panose="020B0604020202020204" pitchFamily="34" charset="0"/>
              </a:rPr>
              <a:t>Por medio de la etiqueta :host, podemos atacar al mismo selector</a:t>
            </a: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endParaRPr lang="es-ES" sz="2800" dirty="0">
              <a:cs typeface="Latha" panose="020B0604020202020204" pitchFamily="34" charset="0"/>
            </a:endParaRPr>
          </a:p>
          <a:p>
            <a:r>
              <a:rPr lang="es-ES" sz="2800" dirty="0">
                <a:cs typeface="Latha" panose="020B0604020202020204" pitchFamily="34" charset="0"/>
              </a:rPr>
              <a:t>Pudiendo combinarlo con selectores</a:t>
            </a:r>
          </a:p>
        </p:txBody>
      </p:sp>
    </p:spTree>
    <p:extLst>
      <p:ext uri="{BB962C8B-B14F-4D97-AF65-F5344CB8AC3E}">
        <p14:creationId xmlns:p14="http://schemas.microsoft.com/office/powerpoint/2010/main" val="3074331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50B0E6E0-47BB-D041-BA8E-EFCA4E1416F4}"/>
              </a:ext>
            </a:extLst>
          </p:cNvPr>
          <p:cNvSpPr>
            <a:spLocks noGrp="1"/>
          </p:cNvSpPr>
          <p:nvPr>
            <p:ph idx="1"/>
          </p:nvPr>
        </p:nvSpPr>
        <p:spPr/>
        <p:txBody>
          <a:bodyPr/>
          <a:lstStyle/>
          <a:p>
            <a:pPr marL="0" indent="0">
              <a:buNone/>
            </a:pPr>
            <a:r>
              <a:rPr lang="es-ES" sz="2400" dirty="0">
                <a:latin typeface="Latha" panose="020B0604020202020204" pitchFamily="34" charset="0"/>
                <a:cs typeface="Latha" panose="020B0604020202020204" pitchFamily="34" charset="0"/>
              </a:rPr>
              <a:t>Host-</a:t>
            </a:r>
            <a:r>
              <a:rPr lang="es-ES" sz="2400" dirty="0" err="1">
                <a:latin typeface="Latha" panose="020B0604020202020204" pitchFamily="34" charset="0"/>
                <a:cs typeface="Latha" panose="020B0604020202020204" pitchFamily="34" charset="0"/>
              </a:rPr>
              <a:t>context</a:t>
            </a:r>
            <a:r>
              <a:rPr lang="es-ES" sz="2400" dirty="0">
                <a:latin typeface="Latha" panose="020B0604020202020204" pitchFamily="34" charset="0"/>
                <a:cs typeface="Latha" panose="020B0604020202020204" pitchFamily="34" charset="0"/>
              </a:rPr>
              <a:t>(.clase){} Nos permite buscar en sus antecesores las clase que le pasemos</a:t>
            </a:r>
          </a:p>
          <a:p>
            <a:pPr marL="0" indent="0">
              <a:buNone/>
            </a:pPr>
            <a:endParaRPr lang="es-ES" sz="2400" dirty="0">
              <a:latin typeface="Latha" panose="020B0604020202020204" pitchFamily="34" charset="0"/>
              <a:cs typeface="Latha" panose="020B0604020202020204" pitchFamily="34" charset="0"/>
            </a:endParaRPr>
          </a:p>
          <a:p>
            <a:pPr marL="0" indent="0">
              <a:buNone/>
            </a:pPr>
            <a:endParaRPr lang="es-ES" sz="2400" dirty="0">
              <a:latin typeface="Latha" panose="020B0604020202020204" pitchFamily="34" charset="0"/>
              <a:cs typeface="Latha" panose="020B0604020202020204" pitchFamily="34" charset="0"/>
            </a:endParaRPr>
          </a:p>
        </p:txBody>
      </p:sp>
      <p:pic>
        <p:nvPicPr>
          <p:cNvPr id="7" name="Marcador de contenido 4">
            <a:extLst>
              <a:ext uri="{FF2B5EF4-FFF2-40B4-BE49-F238E27FC236}">
                <a16:creationId xmlns:a16="http://schemas.microsoft.com/office/drawing/2014/main" id="{FAD9AA86-6C6F-174C-8D04-93DE35F5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21532" y="2628900"/>
            <a:ext cx="4203700" cy="2603500"/>
          </a:xfrm>
          <a:prstGeom prst="rect">
            <a:avLst/>
          </a:prstGeom>
          <a:noFill/>
          <a:ln w="9525" algn="ctr">
            <a:noFill/>
            <a:miter lim="800000"/>
            <a:headEnd/>
            <a:tailEnd/>
          </a:ln>
        </p:spPr>
      </p:pic>
      <p:pic>
        <p:nvPicPr>
          <p:cNvPr id="9" name="Imagen 8">
            <a:extLst>
              <a:ext uri="{FF2B5EF4-FFF2-40B4-BE49-F238E27FC236}">
                <a16:creationId xmlns:a16="http://schemas.microsoft.com/office/drawing/2014/main" id="{7EFA151C-AA96-074D-A55D-6E6F58007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853" y="3143250"/>
            <a:ext cx="2921000" cy="571500"/>
          </a:xfrm>
          <a:prstGeom prst="rect">
            <a:avLst/>
          </a:prstGeom>
        </p:spPr>
      </p:pic>
      <p:pic>
        <p:nvPicPr>
          <p:cNvPr id="13" name="Imagen 12">
            <a:extLst>
              <a:ext uri="{FF2B5EF4-FFF2-40B4-BE49-F238E27FC236}">
                <a16:creationId xmlns:a16="http://schemas.microsoft.com/office/drawing/2014/main" id="{2955D0D5-1B2B-E346-91F4-E5AACB84547A}"/>
              </a:ext>
            </a:extLst>
          </p:cNvPr>
          <p:cNvPicPr>
            <a:picLocks noChangeAspect="1"/>
          </p:cNvPicPr>
          <p:nvPr/>
        </p:nvPicPr>
        <p:blipFill>
          <a:blip r:embed="rId5"/>
          <a:stretch>
            <a:fillRect/>
          </a:stretch>
        </p:blipFill>
        <p:spPr>
          <a:xfrm>
            <a:off x="10332774" y="188517"/>
            <a:ext cx="1836000" cy="1218437"/>
          </a:xfrm>
          <a:prstGeom prst="rect">
            <a:avLst/>
          </a:prstGeom>
        </p:spPr>
      </p:pic>
      <p:sp>
        <p:nvSpPr>
          <p:cNvPr id="14" name="Título 4">
            <a:extLst>
              <a:ext uri="{FF2B5EF4-FFF2-40B4-BE49-F238E27FC236}">
                <a16:creationId xmlns:a16="http://schemas.microsoft.com/office/drawing/2014/main" id="{B1D806BF-DBED-1D46-B36B-189322127EEC}"/>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a:t>
            </a:r>
          </a:p>
        </p:txBody>
      </p:sp>
    </p:spTree>
    <p:extLst>
      <p:ext uri="{BB962C8B-B14F-4D97-AF65-F5344CB8AC3E}">
        <p14:creationId xmlns:p14="http://schemas.microsoft.com/office/powerpoint/2010/main" val="2401696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4F7EA96-041D-5543-9C7A-1AD2900EE5C3}"/>
              </a:ext>
            </a:extLst>
          </p:cNvPr>
          <p:cNvSpPr>
            <a:spLocks noGrp="1"/>
          </p:cNvSpPr>
          <p:nvPr>
            <p:ph idx="1"/>
          </p:nvPr>
        </p:nvSpPr>
        <p:spPr/>
        <p:txBody>
          <a:bodyPr/>
          <a:lstStyle/>
          <a:p>
            <a:pPr lvl="0"/>
            <a:r>
              <a:rPr lang="es-ES" sz="2400" dirty="0" err="1">
                <a:latin typeface="Latha" panose="020B0604020202020204" pitchFamily="34" charset="0"/>
                <a:cs typeface="Latha" panose="020B0604020202020204" pitchFamily="34" charset="0"/>
              </a:rPr>
              <a:t>ViewEncapsulation.Native</a:t>
            </a:r>
            <a:r>
              <a:rPr lang="es-ES" sz="2400" dirty="0">
                <a:latin typeface="Latha" panose="020B0604020202020204" pitchFamily="34" charset="0"/>
                <a:cs typeface="Latha" panose="020B0604020202020204" pitchFamily="34" charset="0"/>
              </a:rPr>
              <a:t> -&gt; Implementación nativa Shadow DOM, primero aplica al componente el Shadow </a:t>
            </a:r>
            <a:r>
              <a:rPr lang="es-ES" sz="2400" dirty="0" err="1">
                <a:latin typeface="Latha" panose="020B0604020202020204" pitchFamily="34" charset="0"/>
                <a:cs typeface="Latha" panose="020B0604020202020204" pitchFamily="34" charset="0"/>
              </a:rPr>
              <a:t>Dom</a:t>
            </a:r>
            <a:r>
              <a:rPr lang="es-ES" sz="2400" dirty="0">
                <a:latin typeface="Latha" panose="020B0604020202020204" pitchFamily="34" charset="0"/>
                <a:cs typeface="Latha" panose="020B0604020202020204" pitchFamily="34" charset="0"/>
              </a:rPr>
              <a:t>, y sobre este los estilos</a:t>
            </a:r>
          </a:p>
          <a:p>
            <a:pPr lvl="0"/>
            <a:r>
              <a:rPr lang="es-ES" sz="2400" dirty="0" err="1">
                <a:latin typeface="Latha" panose="020B0604020202020204" pitchFamily="34" charset="0"/>
                <a:cs typeface="Latha" panose="020B0604020202020204" pitchFamily="34" charset="0"/>
              </a:rPr>
              <a:t>ViewEncapsulation.shadow</a:t>
            </a:r>
            <a:r>
              <a:rPr lang="es-ES" sz="2400" dirty="0">
                <a:latin typeface="Latha" panose="020B0604020202020204" pitchFamily="34" charset="0"/>
                <a:cs typeface="Latha" panose="020B0604020202020204" pitchFamily="34" charset="0"/>
              </a:rPr>
              <a:t> -&gt; Emular el Shadow DOM generándole un nombre al host y un </a:t>
            </a:r>
            <a:r>
              <a:rPr lang="es-ES" sz="2400" dirty="0" err="1">
                <a:latin typeface="Latha" panose="020B0604020202020204" pitchFamily="34" charset="0"/>
                <a:cs typeface="Latha" panose="020B0604020202020204" pitchFamily="34" charset="0"/>
              </a:rPr>
              <a:t>content</a:t>
            </a:r>
            <a:r>
              <a:rPr lang="es-ES" sz="2400" dirty="0">
                <a:latin typeface="Latha" panose="020B0604020202020204" pitchFamily="34" charset="0"/>
                <a:cs typeface="Latha" panose="020B0604020202020204" pitchFamily="34" charset="0"/>
              </a:rPr>
              <a:t> a las etiquetas </a:t>
            </a:r>
            <a:r>
              <a:rPr lang="es-ES" sz="2400" dirty="0" err="1">
                <a:latin typeface="Latha" panose="020B0604020202020204" pitchFamily="34" charset="0"/>
                <a:cs typeface="Latha" panose="020B0604020202020204" pitchFamily="34" charset="0"/>
              </a:rPr>
              <a:t>html</a:t>
            </a:r>
            <a:r>
              <a:rPr lang="es-ES" sz="2400" dirty="0">
                <a:latin typeface="Latha" panose="020B0604020202020204" pitchFamily="34" charset="0"/>
                <a:cs typeface="Latha" panose="020B0604020202020204" pitchFamily="34" charset="0"/>
              </a:rPr>
              <a:t> del contenido</a:t>
            </a:r>
          </a:p>
          <a:p>
            <a:pPr lvl="0"/>
            <a:r>
              <a:rPr lang="es-ES" sz="2400" dirty="0" err="1">
                <a:latin typeface="Latha" panose="020B0604020202020204" pitchFamily="34" charset="0"/>
                <a:cs typeface="Latha" panose="020B0604020202020204" pitchFamily="34" charset="0"/>
              </a:rPr>
              <a:t>ViewEncapsulation.Emulated</a:t>
            </a:r>
            <a:r>
              <a:rPr lang="es-ES" sz="2400" dirty="0">
                <a:latin typeface="Latha" panose="020B0604020202020204" pitchFamily="34" charset="0"/>
                <a:cs typeface="Latha" panose="020B0604020202020204" pitchFamily="34" charset="0"/>
              </a:rPr>
              <a:t> -&gt; no ve la encapsulación, agrega el </a:t>
            </a:r>
            <a:r>
              <a:rPr lang="es-ES" sz="2400" dirty="0" err="1">
                <a:latin typeface="Latha" panose="020B0604020202020204" pitchFamily="34" charset="0"/>
                <a:cs typeface="Latha" panose="020B0604020202020204" pitchFamily="34" charset="0"/>
              </a:rPr>
              <a:t>css</a:t>
            </a:r>
            <a:r>
              <a:rPr lang="es-ES" sz="2400" dirty="0">
                <a:latin typeface="Latha" panose="020B0604020202020204" pitchFamily="34" charset="0"/>
                <a:cs typeface="Latha" panose="020B0604020202020204" pitchFamily="34" charset="0"/>
              </a:rPr>
              <a:t> a los estilos globales, es decir, se carga todos estilos aplicados al host.</a:t>
            </a:r>
          </a:p>
          <a:p>
            <a:pPr lvl="0"/>
            <a:r>
              <a:rPr lang="es-ES" sz="2400" dirty="0" err="1">
                <a:latin typeface="Latha" panose="020B0604020202020204" pitchFamily="34" charset="0"/>
                <a:cs typeface="Latha" panose="020B0604020202020204" pitchFamily="34" charset="0"/>
              </a:rPr>
              <a:t>ViewEncapsulation.None</a:t>
            </a:r>
            <a:r>
              <a:rPr lang="es-ES" sz="2400" dirty="0">
                <a:latin typeface="Latha" panose="020B0604020202020204" pitchFamily="34" charset="0"/>
                <a:cs typeface="Latha" panose="020B0604020202020204" pitchFamily="34" charset="0"/>
              </a:rPr>
              <a:t> -&gt; ninguna encapsulación </a:t>
            </a:r>
          </a:p>
          <a:p>
            <a:endParaRPr lang="es-ES" dirty="0"/>
          </a:p>
        </p:txBody>
      </p:sp>
      <p:pic>
        <p:nvPicPr>
          <p:cNvPr id="6" name="Imagen 5">
            <a:extLst>
              <a:ext uri="{FF2B5EF4-FFF2-40B4-BE49-F238E27FC236}">
                <a16:creationId xmlns:a16="http://schemas.microsoft.com/office/drawing/2014/main" id="{4696757E-B0EA-3E4C-9C34-FF2A5F7429B1}"/>
              </a:ext>
            </a:extLst>
          </p:cNvPr>
          <p:cNvPicPr>
            <a:picLocks noChangeAspect="1"/>
          </p:cNvPicPr>
          <p:nvPr/>
        </p:nvPicPr>
        <p:blipFill>
          <a:blip r:embed="rId2"/>
          <a:stretch>
            <a:fillRect/>
          </a:stretch>
        </p:blipFill>
        <p:spPr>
          <a:xfrm>
            <a:off x="10332774" y="188517"/>
            <a:ext cx="1836000" cy="1218437"/>
          </a:xfrm>
          <a:prstGeom prst="rect">
            <a:avLst/>
          </a:prstGeom>
        </p:spPr>
      </p:pic>
      <p:sp>
        <p:nvSpPr>
          <p:cNvPr id="7" name="Título 4">
            <a:extLst>
              <a:ext uri="{FF2B5EF4-FFF2-40B4-BE49-F238E27FC236}">
                <a16:creationId xmlns:a16="http://schemas.microsoft.com/office/drawing/2014/main" id="{FD80ADA6-2E27-D349-8930-5A4BAEB643C3}"/>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 (Angular)</a:t>
            </a:r>
          </a:p>
        </p:txBody>
      </p:sp>
    </p:spTree>
    <p:extLst>
      <p:ext uri="{BB962C8B-B14F-4D97-AF65-F5344CB8AC3E}">
        <p14:creationId xmlns:p14="http://schemas.microsoft.com/office/powerpoint/2010/main" val="1673918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36CC4C-114B-BC4E-8501-3E275784B80E}"/>
              </a:ext>
            </a:extLst>
          </p:cNvPr>
          <p:cNvSpPr>
            <a:spLocks noGrp="1"/>
          </p:cNvSpPr>
          <p:nvPr>
            <p:ph idx="1"/>
          </p:nvPr>
        </p:nvSpPr>
        <p:spPr/>
        <p:txBody>
          <a:bodyPr/>
          <a:lstStyle/>
          <a:p>
            <a:pPr marL="0" indent="0">
              <a:buNone/>
            </a:pPr>
            <a:r>
              <a:rPr lang="es-ES" sz="2400" dirty="0">
                <a:latin typeface="Latha" panose="020B0604020202020204" pitchFamily="34" charset="0"/>
                <a:cs typeface="Latha" panose="020B0604020202020204" pitchFamily="34" charset="0"/>
              </a:rPr>
              <a:t>Por medio de </a:t>
            </a:r>
            <a:r>
              <a:rPr lang="es-ES" sz="2400" dirty="0" err="1">
                <a:latin typeface="Latha" panose="020B0604020202020204" pitchFamily="34" charset="0"/>
                <a:cs typeface="Latha" panose="020B0604020202020204" pitchFamily="34" charset="0"/>
              </a:rPr>
              <a:t>ng-deep</a:t>
            </a:r>
            <a:r>
              <a:rPr lang="es-ES" sz="2400" dirty="0">
                <a:latin typeface="Latha" panose="020B0604020202020204" pitchFamily="34" charset="0"/>
                <a:cs typeface="Latha" panose="020B0604020202020204" pitchFamily="34" charset="0"/>
              </a:rPr>
              <a:t> podemos escalar los estilos del componente a estilos globales. En otras palabras, deshabilita completamente el encapsulamiento, cualquier estilo se convierte en un estilo global</a:t>
            </a:r>
          </a:p>
          <a:p>
            <a:pPr marL="0" indent="0">
              <a:buNone/>
            </a:pPr>
            <a:endParaRPr lang="es-ES" sz="2400" dirty="0">
              <a:latin typeface="Latha" panose="020B0604020202020204" pitchFamily="34" charset="0"/>
              <a:cs typeface="Latha" panose="020B0604020202020204" pitchFamily="34" charset="0"/>
            </a:endParaRPr>
          </a:p>
        </p:txBody>
      </p:sp>
      <p:pic>
        <p:nvPicPr>
          <p:cNvPr id="5" name="Imagen 4" descr="Imagen que contiene tabla&#10;&#10;Descripción generada automáticamente">
            <a:extLst>
              <a:ext uri="{FF2B5EF4-FFF2-40B4-BE49-F238E27FC236}">
                <a16:creationId xmlns:a16="http://schemas.microsoft.com/office/drawing/2014/main" id="{45D4E6E6-3F47-D24B-BF47-8C48CED55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188" y="4247793"/>
            <a:ext cx="3857431" cy="1118096"/>
          </a:xfrm>
          <a:prstGeom prst="rect">
            <a:avLst/>
          </a:prstGeom>
        </p:spPr>
      </p:pic>
      <p:pic>
        <p:nvPicPr>
          <p:cNvPr id="7" name="Imagen 6" descr="Imagen que contiene tabla&#10;&#10;Descripción generada automáticamente">
            <a:extLst>
              <a:ext uri="{FF2B5EF4-FFF2-40B4-BE49-F238E27FC236}">
                <a16:creationId xmlns:a16="http://schemas.microsoft.com/office/drawing/2014/main" id="{4690ED0A-D6B5-A54D-887D-F3E0D741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384" y="4197422"/>
            <a:ext cx="2926076" cy="1166476"/>
          </a:xfrm>
          <a:prstGeom prst="rect">
            <a:avLst/>
          </a:prstGeom>
        </p:spPr>
      </p:pic>
      <p:pic>
        <p:nvPicPr>
          <p:cNvPr id="8" name="Imagen 7">
            <a:extLst>
              <a:ext uri="{FF2B5EF4-FFF2-40B4-BE49-F238E27FC236}">
                <a16:creationId xmlns:a16="http://schemas.microsoft.com/office/drawing/2014/main" id="{7EC3C840-BEE3-9A48-9832-5D6317BFED4C}"/>
              </a:ext>
            </a:extLst>
          </p:cNvPr>
          <p:cNvPicPr>
            <a:picLocks noChangeAspect="1"/>
          </p:cNvPicPr>
          <p:nvPr/>
        </p:nvPicPr>
        <p:blipFill>
          <a:blip r:embed="rId4"/>
          <a:stretch>
            <a:fillRect/>
          </a:stretch>
        </p:blipFill>
        <p:spPr>
          <a:xfrm>
            <a:off x="10332774" y="188517"/>
            <a:ext cx="1836000" cy="1218437"/>
          </a:xfrm>
          <a:prstGeom prst="rect">
            <a:avLst/>
          </a:prstGeom>
        </p:spPr>
      </p:pic>
      <p:sp>
        <p:nvSpPr>
          <p:cNvPr id="9" name="Título 4">
            <a:extLst>
              <a:ext uri="{FF2B5EF4-FFF2-40B4-BE49-F238E27FC236}">
                <a16:creationId xmlns:a16="http://schemas.microsoft.com/office/drawing/2014/main" id="{FE245A3F-910C-F74E-9685-4EC5390F509F}"/>
              </a:ext>
            </a:extLst>
          </p:cNvPr>
          <p:cNvSpPr>
            <a:spLocks noGrp="1"/>
          </p:cNvSpPr>
          <p:nvPr>
            <p:ph type="title"/>
          </p:nvPr>
        </p:nvSpPr>
        <p:spPr>
          <a:xfrm>
            <a:off x="552880" y="81391"/>
            <a:ext cx="11895710" cy="1325563"/>
          </a:xfrm>
        </p:spPr>
        <p:txBody>
          <a:bodyPr>
            <a:normAutofit/>
          </a:bodyPr>
          <a:lstStyle/>
          <a:p>
            <a:r>
              <a:rPr lang="es-ES" sz="3600" dirty="0">
                <a:solidFill>
                  <a:srgbClr val="960F68"/>
                </a:solidFill>
              </a:rPr>
              <a:t>Encapsulación de estilos – Shadow DOM (Angular)</a:t>
            </a:r>
          </a:p>
        </p:txBody>
      </p:sp>
    </p:spTree>
    <p:extLst>
      <p:ext uri="{BB962C8B-B14F-4D97-AF65-F5344CB8AC3E}">
        <p14:creationId xmlns:p14="http://schemas.microsoft.com/office/powerpoint/2010/main" val="1202136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solidFill>
                  <a:srgbClr val="960F68"/>
                </a:solidFill>
              </a:rPr>
              <a:t>Indice</a:t>
            </a:r>
            <a:r>
              <a:rPr lang="es-ES" dirty="0">
                <a:solidFill>
                  <a:srgbClr val="960F68"/>
                </a:solidFill>
              </a:rPr>
              <a:t> Figma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76</a:t>
            </a:fld>
            <a:endParaRPr lang="es-ES" dirty="0"/>
          </a:p>
        </p:txBody>
      </p:sp>
      <p:sp>
        <p:nvSpPr>
          <p:cNvPr id="6" name="CuadroTexto 5">
            <a:extLst>
              <a:ext uri="{FF2B5EF4-FFF2-40B4-BE49-F238E27FC236}">
                <a16:creationId xmlns:a16="http://schemas.microsoft.com/office/drawing/2014/main" id="{E732AD72-9D33-3C43-B504-378F5E18C7B1}"/>
              </a:ext>
            </a:extLst>
          </p:cNvPr>
          <p:cNvSpPr txBox="1"/>
          <p:nvPr/>
        </p:nvSpPr>
        <p:spPr>
          <a:xfrm>
            <a:off x="838200" y="1690688"/>
            <a:ext cx="5631157" cy="2308324"/>
          </a:xfrm>
          <a:prstGeom prst="rect">
            <a:avLst/>
          </a:prstGeom>
          <a:noFill/>
        </p:spPr>
        <p:txBody>
          <a:bodyPr wrap="none" rtlCol="0">
            <a:spAutoFit/>
          </a:bodyPr>
          <a:lstStyle/>
          <a:p>
            <a:r>
              <a:rPr lang="es-ES" sz="2400" dirty="0"/>
              <a:t>1. Introducción</a:t>
            </a:r>
          </a:p>
          <a:p>
            <a:r>
              <a:rPr lang="es-ES" sz="2400" dirty="0"/>
              <a:t>2. UX vs UI</a:t>
            </a:r>
          </a:p>
          <a:p>
            <a:r>
              <a:rPr lang="es-ES" sz="2400" dirty="0"/>
              <a:t>3. Herramientas de diseño</a:t>
            </a:r>
          </a:p>
          <a:p>
            <a:r>
              <a:rPr lang="es-ES" sz="2400" dirty="0"/>
              <a:t>4. Figma </a:t>
            </a:r>
          </a:p>
          <a:p>
            <a:r>
              <a:rPr lang="es-ES" sz="2400" dirty="0"/>
              <a:t>5. Trabajo colaborativo </a:t>
            </a:r>
          </a:p>
          <a:p>
            <a:r>
              <a:rPr lang="es-ES" sz="2400" dirty="0"/>
              <a:t>6. Sistemas de diseño + </a:t>
            </a:r>
            <a:r>
              <a:rPr lang="es-ES" sz="2400" dirty="0" err="1"/>
              <a:t>design</a:t>
            </a:r>
            <a:r>
              <a:rPr lang="es-ES" sz="2400" dirty="0"/>
              <a:t> </a:t>
            </a:r>
            <a:r>
              <a:rPr lang="es-ES" sz="2400" dirty="0" err="1"/>
              <a:t>token</a:t>
            </a:r>
            <a:r>
              <a:rPr lang="es-ES" sz="2400" dirty="0"/>
              <a:t> Figma </a:t>
            </a:r>
          </a:p>
        </p:txBody>
      </p:sp>
    </p:spTree>
    <p:extLst>
      <p:ext uri="{BB962C8B-B14F-4D97-AF65-F5344CB8AC3E}">
        <p14:creationId xmlns:p14="http://schemas.microsoft.com/office/powerpoint/2010/main" val="2689333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77</a:t>
            </a:fld>
            <a:endParaRPr lang="es-ES" dirty="0"/>
          </a:p>
        </p:txBody>
      </p:sp>
      <p:pic>
        <p:nvPicPr>
          <p:cNvPr id="2052" name="Picture 4" descr="2020] Figma Master Course | Learn Figma for UX/UI Design Udemy Free Download">
            <a:extLst>
              <a:ext uri="{FF2B5EF4-FFF2-40B4-BE49-F238E27FC236}">
                <a16:creationId xmlns:a16="http://schemas.microsoft.com/office/drawing/2014/main" id="{60A77B86-973A-ED49-88C8-63C79F992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599" y="2863094"/>
            <a:ext cx="3636906" cy="20463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ál es la diferencia entre UX, IxD, AI y UI? | IDA Chile">
            <a:extLst>
              <a:ext uri="{FF2B5EF4-FFF2-40B4-BE49-F238E27FC236}">
                <a16:creationId xmlns:a16="http://schemas.microsoft.com/office/drawing/2014/main" id="{C5A86E8E-8C2C-D342-B6BE-37496404C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495" y="1838731"/>
            <a:ext cx="6096849" cy="43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74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UX vs UI - Concepto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78</a:t>
            </a:fld>
            <a:endParaRPr lang="es-ES" dirty="0"/>
          </a:p>
        </p:txBody>
      </p:sp>
      <p:pic>
        <p:nvPicPr>
          <p:cNvPr id="2050" name="Picture 2" descr="UX y UI. No se enfrentan, ¡Se complementan! - UXABLES | Blog">
            <a:extLst>
              <a:ext uri="{FF2B5EF4-FFF2-40B4-BE49-F238E27FC236}">
                <a16:creationId xmlns:a16="http://schemas.microsoft.com/office/drawing/2014/main" id="{D0D2C3B2-00A2-6849-9583-BD08D73D0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477" y="1416205"/>
            <a:ext cx="9573045" cy="478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8970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solidFill>
                  <a:srgbClr val="960F68"/>
                </a:solidFill>
              </a:rPr>
              <a:t>UX vs UI - Diferencias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79</a:t>
            </a:fld>
            <a:endParaRPr lang="es-ES" dirty="0"/>
          </a:p>
        </p:txBody>
      </p:sp>
      <p:pic>
        <p:nvPicPr>
          <p:cNvPr id="4098" name="Picture 2" descr="ui-usabilidad-ux">
            <a:extLst>
              <a:ext uri="{FF2B5EF4-FFF2-40B4-BE49-F238E27FC236}">
                <a16:creationId xmlns:a16="http://schemas.microsoft.com/office/drawing/2014/main" id="{526E85EF-2B12-0D44-83AA-00BDBA3DA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82" y="1851096"/>
            <a:ext cx="5619242" cy="347233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461387B0-80C2-0341-A178-FCE49DDF2D90}"/>
              </a:ext>
            </a:extLst>
          </p:cNvPr>
          <p:cNvSpPr/>
          <p:nvPr/>
        </p:nvSpPr>
        <p:spPr>
          <a:xfrm>
            <a:off x="6096000" y="1764903"/>
            <a:ext cx="6096000" cy="2862322"/>
          </a:xfrm>
          <a:prstGeom prst="rect">
            <a:avLst/>
          </a:prstGeom>
        </p:spPr>
        <p:txBody>
          <a:bodyPr>
            <a:spAutoFit/>
          </a:bodyPr>
          <a:lstStyle/>
          <a:p>
            <a:pPr fontAlgn="base"/>
            <a:r>
              <a:rPr lang="es-ES" b="1" dirty="0"/>
              <a:t>UI</a:t>
            </a:r>
            <a:r>
              <a:rPr lang="es-ES" dirty="0"/>
              <a:t>, hay un botón que permite interactuar al usuario con el sistema (comprar).</a:t>
            </a:r>
          </a:p>
          <a:p>
            <a:pPr fontAlgn="base"/>
            <a:endParaRPr lang="es-ES" dirty="0"/>
          </a:p>
          <a:p>
            <a:pPr fontAlgn="base"/>
            <a:r>
              <a:rPr lang="es-ES" b="1" dirty="0"/>
              <a:t>Usabilidad</a:t>
            </a:r>
            <a:r>
              <a:rPr lang="es-ES" dirty="0"/>
              <a:t>, hay un botón que permite al usuario regresar, además me dice en qué moneda está el precio y me permite seleccionar la cantidad (previniendo errores).</a:t>
            </a:r>
          </a:p>
          <a:p>
            <a:pPr fontAlgn="base"/>
            <a:endParaRPr lang="es-ES" dirty="0"/>
          </a:p>
          <a:p>
            <a:pPr fontAlgn="base"/>
            <a:r>
              <a:rPr lang="es-ES" b="1" dirty="0"/>
              <a:t>Buena UX</a:t>
            </a:r>
            <a:r>
              <a:rPr lang="es-ES" dirty="0"/>
              <a:t>, porque tiene una descripción que me dice qué ingredientes tiene, cuantas calorías y además me permite agregar el producto a favoritos</a:t>
            </a:r>
          </a:p>
        </p:txBody>
      </p:sp>
    </p:spTree>
    <p:extLst>
      <p:ext uri="{BB962C8B-B14F-4D97-AF65-F5344CB8AC3E}">
        <p14:creationId xmlns:p14="http://schemas.microsoft.com/office/powerpoint/2010/main" val="384339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Asignación inadecuada de recursos</a:t>
            </a:r>
          </a:p>
          <a:p>
            <a:pPr marL="342900" indent="-342900">
              <a:buFont typeface="+mj-lt"/>
              <a:buAutoNum type="arabicPeriod"/>
            </a:pPr>
            <a:endParaRPr lang="es-ES" dirty="0"/>
          </a:p>
        </p:txBody>
      </p:sp>
      <p:pic>
        <p:nvPicPr>
          <p:cNvPr id="7170" name="Picture 2" descr="universe device GIF by Cheezburger">
            <a:extLst>
              <a:ext uri="{FF2B5EF4-FFF2-40B4-BE49-F238E27FC236}">
                <a16:creationId xmlns:a16="http://schemas.microsoft.com/office/drawing/2014/main" id="{7D77571C-C9C1-1348-8B79-58A9E898B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376" y="1889720"/>
            <a:ext cx="6350000"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2991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UX </a:t>
            </a:r>
            <a:r>
              <a:rPr lang="es-ES" dirty="0" err="1">
                <a:solidFill>
                  <a:srgbClr val="960F68"/>
                </a:solidFill>
              </a:rPr>
              <a:t>Designer</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80</a:t>
            </a:fld>
            <a:endParaRPr lang="es-ES" dirty="0"/>
          </a:p>
        </p:txBody>
      </p:sp>
      <p:pic>
        <p:nvPicPr>
          <p:cNvPr id="5122" name="Picture 2" descr="que-es-ux">
            <a:extLst>
              <a:ext uri="{FF2B5EF4-FFF2-40B4-BE49-F238E27FC236}">
                <a16:creationId xmlns:a16="http://schemas.microsoft.com/office/drawing/2014/main" id="{DF2BCC1A-9EB5-EA4D-A87B-BD4076588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77" y="1495420"/>
            <a:ext cx="5092700" cy="47879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F0A00B28-4B6A-F24D-BE15-EFAFD6C7F629}"/>
              </a:ext>
            </a:extLst>
          </p:cNvPr>
          <p:cNvSpPr/>
          <p:nvPr/>
        </p:nvSpPr>
        <p:spPr>
          <a:xfrm>
            <a:off x="5719910" y="1858045"/>
            <a:ext cx="6096000" cy="2031325"/>
          </a:xfrm>
          <a:prstGeom prst="rect">
            <a:avLst/>
          </a:prstGeom>
        </p:spPr>
        <p:txBody>
          <a:bodyPr>
            <a:spAutoFit/>
          </a:bodyPr>
          <a:lstStyle/>
          <a:p>
            <a:r>
              <a:rPr lang="es-ES" dirty="0"/>
              <a:t>Dentro de las actividades que realiza un UX </a:t>
            </a:r>
            <a:r>
              <a:rPr lang="es-ES" dirty="0" err="1"/>
              <a:t>Designer</a:t>
            </a:r>
            <a:r>
              <a:rPr lang="es-ES" dirty="0"/>
              <a:t>, están:</a:t>
            </a:r>
          </a:p>
          <a:p>
            <a:pPr marL="285750" indent="-285750">
              <a:buFont typeface="Arial" panose="020B0604020202020204" pitchFamily="34" charset="0"/>
              <a:buChar char="•"/>
            </a:pPr>
            <a:r>
              <a:rPr lang="es-ES" dirty="0"/>
              <a:t>Investigación (con </a:t>
            </a:r>
            <a:r>
              <a:rPr lang="es-ES" dirty="0" err="1"/>
              <a:t>stakeholders</a:t>
            </a:r>
            <a:r>
              <a:rPr lang="es-ES" dirty="0"/>
              <a:t>, etnográfica, entrevistas 1 a 1…)</a:t>
            </a:r>
          </a:p>
          <a:p>
            <a:pPr marL="285750" indent="-285750">
              <a:buFont typeface="Arial" panose="020B0604020202020204" pitchFamily="34" charset="0"/>
              <a:buChar char="•"/>
            </a:pPr>
            <a:r>
              <a:rPr lang="es-ES" dirty="0"/>
              <a:t>Evaluación (pruebas de usabilidad)</a:t>
            </a:r>
          </a:p>
          <a:p>
            <a:pPr marL="285750" indent="-285750">
              <a:buFont typeface="Arial" panose="020B0604020202020204" pitchFamily="34" charset="0"/>
              <a:buChar char="•"/>
            </a:pPr>
            <a:r>
              <a:rPr lang="es-ES" dirty="0"/>
              <a:t>Análisis de datos </a:t>
            </a:r>
          </a:p>
          <a:p>
            <a:pPr marL="285750" indent="-285750">
              <a:buFont typeface="Arial" panose="020B0604020202020204" pitchFamily="34" charset="0"/>
              <a:buChar char="•"/>
            </a:pPr>
            <a:r>
              <a:rPr lang="es-ES" dirty="0"/>
              <a:t>Arquitectura de información</a:t>
            </a:r>
          </a:p>
          <a:p>
            <a:pPr marL="285750" indent="-285750">
              <a:buFont typeface="Arial" panose="020B0604020202020204" pitchFamily="34" charset="0"/>
              <a:buChar char="•"/>
            </a:pPr>
            <a:r>
              <a:rPr lang="es-ES" dirty="0"/>
              <a:t>Análisis de negocio</a:t>
            </a:r>
          </a:p>
        </p:txBody>
      </p:sp>
    </p:spTree>
    <p:extLst>
      <p:ext uri="{BB962C8B-B14F-4D97-AF65-F5344CB8AC3E}">
        <p14:creationId xmlns:p14="http://schemas.microsoft.com/office/powerpoint/2010/main" val="3489068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UI </a:t>
            </a:r>
            <a:r>
              <a:rPr lang="es-ES" dirty="0" err="1">
                <a:solidFill>
                  <a:srgbClr val="960F68"/>
                </a:solidFill>
              </a:rPr>
              <a:t>Designer</a:t>
            </a:r>
            <a:endParaRPr lang="es-ES" dirty="0">
              <a:solidFill>
                <a:srgbClr val="960F68"/>
              </a:solidFill>
            </a:endParaRP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81</a:t>
            </a:fld>
            <a:endParaRPr lang="es-ES" dirty="0"/>
          </a:p>
        </p:txBody>
      </p:sp>
      <p:pic>
        <p:nvPicPr>
          <p:cNvPr id="6146" name="Picture 2" descr="que-es-ui">
            <a:extLst>
              <a:ext uri="{FF2B5EF4-FFF2-40B4-BE49-F238E27FC236}">
                <a16:creationId xmlns:a16="http://schemas.microsoft.com/office/drawing/2014/main" id="{1560403E-4E45-974C-91A4-4620BA5FF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09" y="1509767"/>
            <a:ext cx="4589575" cy="447853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0B72317-3A5C-E746-BC80-421BD407E2B6}"/>
              </a:ext>
            </a:extLst>
          </p:cNvPr>
          <p:cNvSpPr/>
          <p:nvPr/>
        </p:nvSpPr>
        <p:spPr>
          <a:xfrm>
            <a:off x="5051684" y="1858045"/>
            <a:ext cx="6548706" cy="1754326"/>
          </a:xfrm>
          <a:prstGeom prst="rect">
            <a:avLst/>
          </a:prstGeom>
        </p:spPr>
        <p:txBody>
          <a:bodyPr wrap="square">
            <a:spAutoFit/>
          </a:bodyPr>
          <a:lstStyle/>
          <a:p>
            <a:r>
              <a:rPr lang="es-ES" dirty="0"/>
              <a:t>Dentro de las actividades que realiza un UI </a:t>
            </a:r>
            <a:r>
              <a:rPr lang="es-ES" dirty="0" err="1"/>
              <a:t>Designer</a:t>
            </a:r>
            <a:r>
              <a:rPr lang="es-ES" dirty="0"/>
              <a:t>, están:</a:t>
            </a:r>
          </a:p>
          <a:p>
            <a:pPr marL="285750" indent="-285750">
              <a:buFont typeface="Arial" panose="020B0604020202020204" pitchFamily="34" charset="0"/>
              <a:buChar char="•"/>
            </a:pPr>
            <a:r>
              <a:rPr lang="es-ES" dirty="0"/>
              <a:t>Diseño de interacción (cómo responde el sistema)</a:t>
            </a:r>
          </a:p>
          <a:p>
            <a:pPr marL="285750" indent="-285750">
              <a:buFont typeface="Arial" panose="020B0604020202020204" pitchFamily="34" charset="0"/>
              <a:buChar char="•"/>
            </a:pPr>
            <a:r>
              <a:rPr lang="es-ES" dirty="0"/>
              <a:t>Guías de interacción (estados del sistema)</a:t>
            </a:r>
          </a:p>
          <a:p>
            <a:pPr marL="285750" indent="-285750">
              <a:buFont typeface="Arial" panose="020B0604020202020204" pitchFamily="34" charset="0"/>
              <a:buChar char="•"/>
            </a:pPr>
            <a:r>
              <a:rPr lang="es-ES" dirty="0"/>
              <a:t>Diseño de elementos (botones, formularios)</a:t>
            </a:r>
          </a:p>
          <a:p>
            <a:pPr marL="285750" indent="-285750">
              <a:buFont typeface="Arial" panose="020B0604020202020204" pitchFamily="34" charset="0"/>
              <a:buChar char="•"/>
            </a:pPr>
            <a:r>
              <a:rPr lang="es-ES" dirty="0"/>
              <a:t>Diseño visual (iconos, imágenes)</a:t>
            </a:r>
          </a:p>
          <a:p>
            <a:pPr marL="285750" indent="-285750">
              <a:buFont typeface="Arial" panose="020B0604020202020204" pitchFamily="34" charset="0"/>
              <a:buChar char="•"/>
            </a:pPr>
            <a:r>
              <a:rPr lang="es-ES" dirty="0"/>
              <a:t>Guías de estilo (paletas de color, </a:t>
            </a:r>
            <a:r>
              <a:rPr lang="es-ES" dirty="0" err="1"/>
              <a:t>fonts</a:t>
            </a:r>
            <a:r>
              <a:rPr lang="es-ES" dirty="0"/>
              <a:t>)</a:t>
            </a:r>
          </a:p>
        </p:txBody>
      </p:sp>
    </p:spTree>
    <p:extLst>
      <p:ext uri="{BB962C8B-B14F-4D97-AF65-F5344CB8AC3E}">
        <p14:creationId xmlns:p14="http://schemas.microsoft.com/office/powerpoint/2010/main" val="1941726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UX vs UI – Herramientas de diseño</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82</a:t>
            </a:fld>
            <a:endParaRPr lang="es-ES" dirty="0"/>
          </a:p>
        </p:txBody>
      </p:sp>
      <p:pic>
        <p:nvPicPr>
          <p:cNvPr id="7170" name="Picture 2" descr="UI Designer's Toolbox, Part I: Comparing Sketch, Figma, and Adobe XD | by  Radu Negrean | Mission Data Journal">
            <a:extLst>
              <a:ext uri="{FF2B5EF4-FFF2-40B4-BE49-F238E27FC236}">
                <a16:creationId xmlns:a16="http://schemas.microsoft.com/office/drawing/2014/main" id="{7CE4B476-D12B-364B-B47A-483A3CE9F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48" y="1772068"/>
            <a:ext cx="4887767" cy="36658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Gráfico&#10;&#10;Descripción generada automáticamente">
            <a:extLst>
              <a:ext uri="{FF2B5EF4-FFF2-40B4-BE49-F238E27FC236}">
                <a16:creationId xmlns:a16="http://schemas.microsoft.com/office/drawing/2014/main" id="{1DEBEDC8-0E96-FF45-8AE4-C5C78F4AB6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858" y="2334661"/>
            <a:ext cx="4754694" cy="2668955"/>
          </a:xfrm>
          <a:prstGeom prst="rect">
            <a:avLst/>
          </a:prstGeom>
        </p:spPr>
      </p:pic>
    </p:spTree>
    <p:extLst>
      <p:ext uri="{BB962C8B-B14F-4D97-AF65-F5344CB8AC3E}">
        <p14:creationId xmlns:p14="http://schemas.microsoft.com/office/powerpoint/2010/main" val="3637563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83</a:t>
            </a:fld>
            <a:endParaRPr lang="es-ES" dirty="0"/>
          </a:p>
        </p:txBody>
      </p:sp>
      <p:pic>
        <p:nvPicPr>
          <p:cNvPr id="13" name="Imagen 12" descr="Un letrero de color negro&#10;&#10;Descripción generada automáticamente con confianza media">
            <a:extLst>
              <a:ext uri="{FF2B5EF4-FFF2-40B4-BE49-F238E27FC236}">
                <a16:creationId xmlns:a16="http://schemas.microsoft.com/office/drawing/2014/main" id="{3828C13C-8D98-9347-AEA6-D1E4A1498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622" y="1416205"/>
            <a:ext cx="4225977" cy="4225977"/>
          </a:xfrm>
          <a:prstGeom prst="rect">
            <a:avLst/>
          </a:prstGeom>
        </p:spPr>
      </p:pic>
      <p:pic>
        <p:nvPicPr>
          <p:cNvPr id="19" name="Imagen 18" descr="Forma, Cuadrado&#10;&#10;Descripción generada automáticamente">
            <a:extLst>
              <a:ext uri="{FF2B5EF4-FFF2-40B4-BE49-F238E27FC236}">
                <a16:creationId xmlns:a16="http://schemas.microsoft.com/office/drawing/2014/main" id="{A818D172-45D0-3643-9922-B92DCDEE1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691" y="1454228"/>
            <a:ext cx="4114800" cy="4114800"/>
          </a:xfrm>
          <a:prstGeom prst="rect">
            <a:avLst/>
          </a:prstGeom>
        </p:spPr>
      </p:pic>
      <p:pic>
        <p:nvPicPr>
          <p:cNvPr id="17" name="Imagen 16" descr="Icono&#10;&#10;Descripción generada automáticamente">
            <a:extLst>
              <a:ext uri="{FF2B5EF4-FFF2-40B4-BE49-F238E27FC236}">
                <a16:creationId xmlns:a16="http://schemas.microsoft.com/office/drawing/2014/main" id="{FAA69281-C908-C542-A945-9F6B717A1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3246" y="2349500"/>
            <a:ext cx="2743200" cy="2159000"/>
          </a:xfrm>
          <a:prstGeom prst="rect">
            <a:avLst/>
          </a:prstGeom>
        </p:spPr>
      </p:pic>
      <p:sp>
        <p:nvSpPr>
          <p:cNvPr id="20" name="CuadroTexto 19">
            <a:extLst>
              <a:ext uri="{FF2B5EF4-FFF2-40B4-BE49-F238E27FC236}">
                <a16:creationId xmlns:a16="http://schemas.microsoft.com/office/drawing/2014/main" id="{4CF8E4A9-76D3-6C43-8C37-16EEA55DCD0D}"/>
              </a:ext>
            </a:extLst>
          </p:cNvPr>
          <p:cNvSpPr txBox="1"/>
          <p:nvPr/>
        </p:nvSpPr>
        <p:spPr>
          <a:xfrm>
            <a:off x="2188564" y="5816184"/>
            <a:ext cx="1715598" cy="369332"/>
          </a:xfrm>
          <a:prstGeom prst="rect">
            <a:avLst/>
          </a:prstGeom>
          <a:noFill/>
        </p:spPr>
        <p:txBody>
          <a:bodyPr wrap="none" rtlCol="0">
            <a:spAutoFit/>
          </a:bodyPr>
          <a:lstStyle/>
          <a:p>
            <a:r>
              <a:rPr lang="es-ES" dirty="0"/>
              <a:t>Multiplataforma</a:t>
            </a:r>
          </a:p>
        </p:txBody>
      </p:sp>
      <p:sp>
        <p:nvSpPr>
          <p:cNvPr id="21" name="CuadroTexto 20">
            <a:extLst>
              <a:ext uri="{FF2B5EF4-FFF2-40B4-BE49-F238E27FC236}">
                <a16:creationId xmlns:a16="http://schemas.microsoft.com/office/drawing/2014/main" id="{77AF7BBA-8C5F-8A4C-A7C3-F345E84ECD85}"/>
              </a:ext>
            </a:extLst>
          </p:cNvPr>
          <p:cNvSpPr txBox="1"/>
          <p:nvPr/>
        </p:nvSpPr>
        <p:spPr>
          <a:xfrm>
            <a:off x="8287840" y="5816184"/>
            <a:ext cx="1374735" cy="369332"/>
          </a:xfrm>
          <a:prstGeom prst="rect">
            <a:avLst/>
          </a:prstGeom>
          <a:noFill/>
        </p:spPr>
        <p:txBody>
          <a:bodyPr wrap="none" rtlCol="0">
            <a:spAutoFit/>
          </a:bodyPr>
          <a:lstStyle/>
          <a:p>
            <a:r>
              <a:rPr lang="es-ES" dirty="0"/>
              <a:t>Colaborativo</a:t>
            </a:r>
          </a:p>
        </p:txBody>
      </p:sp>
    </p:spTree>
    <p:extLst>
      <p:ext uri="{BB962C8B-B14F-4D97-AF65-F5344CB8AC3E}">
        <p14:creationId xmlns:p14="http://schemas.microsoft.com/office/powerpoint/2010/main" val="2640307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84</a:t>
            </a:fld>
            <a:endParaRPr lang="es-ES" dirty="0"/>
          </a:p>
        </p:txBody>
      </p:sp>
      <p:pic>
        <p:nvPicPr>
          <p:cNvPr id="9" name="Imagen 8" descr="Imagen de la pantalla de un celular con letras&#10;&#10;Descripción generada automáticamente con confianza media">
            <a:extLst>
              <a:ext uri="{FF2B5EF4-FFF2-40B4-BE49-F238E27FC236}">
                <a16:creationId xmlns:a16="http://schemas.microsoft.com/office/drawing/2014/main" id="{3E7128CC-0941-E348-BECE-E73232612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100" y="2012950"/>
            <a:ext cx="9321800" cy="2832100"/>
          </a:xfrm>
          <a:prstGeom prst="rect">
            <a:avLst/>
          </a:prstGeom>
        </p:spPr>
      </p:pic>
    </p:spTree>
    <p:extLst>
      <p:ext uri="{BB962C8B-B14F-4D97-AF65-F5344CB8AC3E}">
        <p14:creationId xmlns:p14="http://schemas.microsoft.com/office/powerpoint/2010/main" val="3161372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85</a:t>
            </a:fld>
            <a:endParaRPr lang="es-ES" dirty="0"/>
          </a:p>
        </p:txBody>
      </p:sp>
      <p:pic>
        <p:nvPicPr>
          <p:cNvPr id="7" name="Imagen 6">
            <a:extLst>
              <a:ext uri="{FF2B5EF4-FFF2-40B4-BE49-F238E27FC236}">
                <a16:creationId xmlns:a16="http://schemas.microsoft.com/office/drawing/2014/main" id="{3A52CB6E-F6D5-9943-AE8F-F0F94B548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913" y="1535289"/>
            <a:ext cx="5240520" cy="4349419"/>
          </a:xfrm>
          <a:prstGeom prst="rect">
            <a:avLst/>
          </a:prstGeom>
        </p:spPr>
      </p:pic>
    </p:spTree>
    <p:extLst>
      <p:ext uri="{BB962C8B-B14F-4D97-AF65-F5344CB8AC3E}">
        <p14:creationId xmlns:p14="http://schemas.microsoft.com/office/powerpoint/2010/main" val="330908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86</a:t>
            </a:fld>
            <a:endParaRPr lang="es-ES" dirty="0"/>
          </a:p>
        </p:txBody>
      </p:sp>
      <p:pic>
        <p:nvPicPr>
          <p:cNvPr id="8" name="Imagen 7" descr="Interfaz de usuario gráfica, Aplicación&#10;&#10;Descripción generada automáticamente">
            <a:extLst>
              <a:ext uri="{FF2B5EF4-FFF2-40B4-BE49-F238E27FC236}">
                <a16:creationId xmlns:a16="http://schemas.microsoft.com/office/drawing/2014/main" id="{FCCF706B-29E9-C442-A855-786226D33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607" y="1690688"/>
            <a:ext cx="8264785" cy="4188110"/>
          </a:xfrm>
          <a:prstGeom prst="rect">
            <a:avLst/>
          </a:prstGeom>
        </p:spPr>
      </p:pic>
    </p:spTree>
    <p:extLst>
      <p:ext uri="{BB962C8B-B14F-4D97-AF65-F5344CB8AC3E}">
        <p14:creationId xmlns:p14="http://schemas.microsoft.com/office/powerpoint/2010/main" val="2242372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87</a:t>
            </a:fld>
            <a:endParaRPr lang="es-ES" dirty="0"/>
          </a:p>
        </p:txBody>
      </p:sp>
      <p:pic>
        <p:nvPicPr>
          <p:cNvPr id="7" name="Imagen 6">
            <a:extLst>
              <a:ext uri="{FF2B5EF4-FFF2-40B4-BE49-F238E27FC236}">
                <a16:creationId xmlns:a16="http://schemas.microsoft.com/office/drawing/2014/main" id="{B5F84C70-CD3F-9843-BB85-499F30BA6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996" y="1791961"/>
            <a:ext cx="9616008" cy="4188632"/>
          </a:xfrm>
          <a:prstGeom prst="rect">
            <a:avLst/>
          </a:prstGeom>
        </p:spPr>
      </p:pic>
    </p:spTree>
    <p:extLst>
      <p:ext uri="{BB962C8B-B14F-4D97-AF65-F5344CB8AC3E}">
        <p14:creationId xmlns:p14="http://schemas.microsoft.com/office/powerpoint/2010/main" val="1593077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88</a:t>
            </a:fld>
            <a:endParaRPr lang="es-ES" dirty="0"/>
          </a:p>
        </p:txBody>
      </p:sp>
      <p:pic>
        <p:nvPicPr>
          <p:cNvPr id="8" name="Imagen 7" descr="Interfaz de usuario gráfica, Aplicación&#10;&#10;Descripción generada automáticamente">
            <a:extLst>
              <a:ext uri="{FF2B5EF4-FFF2-40B4-BE49-F238E27FC236}">
                <a16:creationId xmlns:a16="http://schemas.microsoft.com/office/drawing/2014/main" id="{5272C010-5EEE-7747-940F-21D01C2E2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0" y="1416205"/>
            <a:ext cx="11493500" cy="4686300"/>
          </a:xfrm>
          <a:prstGeom prst="rect">
            <a:avLst/>
          </a:prstGeom>
        </p:spPr>
      </p:pic>
    </p:spTree>
    <p:extLst>
      <p:ext uri="{BB962C8B-B14F-4D97-AF65-F5344CB8AC3E}">
        <p14:creationId xmlns:p14="http://schemas.microsoft.com/office/powerpoint/2010/main" val="4125076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89</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12586B2C-83F4-F94E-BF9C-EF99E4F76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483" y="1709663"/>
            <a:ext cx="9155034" cy="4353229"/>
          </a:xfrm>
          <a:prstGeom prst="rect">
            <a:avLst/>
          </a:prstGeom>
        </p:spPr>
      </p:pic>
    </p:spTree>
    <p:extLst>
      <p:ext uri="{BB962C8B-B14F-4D97-AF65-F5344CB8AC3E}">
        <p14:creationId xmlns:p14="http://schemas.microsoft.com/office/powerpoint/2010/main" val="973740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a:t>
            </a:fld>
            <a:endParaRPr lang="es-ES" dirty="0"/>
          </a:p>
        </p:txBody>
      </p:sp>
      <p:sp>
        <p:nvSpPr>
          <p:cNvPr id="5" name="CuadroTexto 4">
            <a:extLst>
              <a:ext uri="{FF2B5EF4-FFF2-40B4-BE49-F238E27FC236}">
                <a16:creationId xmlns:a16="http://schemas.microsoft.com/office/drawing/2014/main" id="{4C98ACA3-E276-5C4E-ABCB-94BC8A82C785}"/>
              </a:ext>
            </a:extLst>
          </p:cNvPr>
          <p:cNvSpPr txBox="1"/>
          <p:nvPr/>
        </p:nvSpPr>
        <p:spPr>
          <a:xfrm>
            <a:off x="725659" y="1089501"/>
            <a:ext cx="9256541" cy="800219"/>
          </a:xfrm>
          <a:prstGeom prst="rect">
            <a:avLst/>
          </a:prstGeom>
          <a:noFill/>
        </p:spPr>
        <p:txBody>
          <a:bodyPr wrap="square" rtlCol="0">
            <a:spAutoFit/>
          </a:bodyPr>
          <a:lstStyle/>
          <a:p>
            <a:r>
              <a:rPr lang="es-ES" sz="2800" dirty="0"/>
              <a:t>Poca o ninguna eficiencia</a:t>
            </a:r>
          </a:p>
          <a:p>
            <a:pPr marL="342900" indent="-342900">
              <a:buFont typeface="+mj-lt"/>
              <a:buAutoNum type="arabicPeriod"/>
            </a:pPr>
            <a:endParaRPr lang="es-ES" dirty="0"/>
          </a:p>
        </p:txBody>
      </p:sp>
      <p:pic>
        <p:nvPicPr>
          <p:cNvPr id="5122" name="Picture 2" descr="waste GIF">
            <a:extLst>
              <a:ext uri="{FF2B5EF4-FFF2-40B4-BE49-F238E27FC236}">
                <a16:creationId xmlns:a16="http://schemas.microsoft.com/office/drawing/2014/main" id="{DB561600-552F-174D-808F-6FBBCDE2E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738" y="1089501"/>
            <a:ext cx="2949648" cy="522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6827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Introducción</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90</a:t>
            </a:fld>
            <a:endParaRPr lang="es-ES" dirty="0"/>
          </a:p>
        </p:txBody>
      </p:sp>
      <p:pic>
        <p:nvPicPr>
          <p:cNvPr id="8" name="Imagen 7">
            <a:extLst>
              <a:ext uri="{FF2B5EF4-FFF2-40B4-BE49-F238E27FC236}">
                <a16:creationId xmlns:a16="http://schemas.microsoft.com/office/drawing/2014/main" id="{5020430B-C3D0-F74F-A9CC-2ACAD4E41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601" y="1977704"/>
            <a:ext cx="8658798" cy="3542664"/>
          </a:xfrm>
          <a:prstGeom prst="rect">
            <a:avLst/>
          </a:prstGeom>
        </p:spPr>
      </p:pic>
    </p:spTree>
    <p:extLst>
      <p:ext uri="{BB962C8B-B14F-4D97-AF65-F5344CB8AC3E}">
        <p14:creationId xmlns:p14="http://schemas.microsoft.com/office/powerpoint/2010/main" val="1255750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Descarga</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91</a:t>
            </a:fld>
            <a:endParaRPr lang="es-ES" dirty="0"/>
          </a:p>
        </p:txBody>
      </p:sp>
      <p:pic>
        <p:nvPicPr>
          <p:cNvPr id="7" name="Imagen 6" descr="Forma&#10;&#10;Descripción generada automáticamente">
            <a:extLst>
              <a:ext uri="{FF2B5EF4-FFF2-40B4-BE49-F238E27FC236}">
                <a16:creationId xmlns:a16="http://schemas.microsoft.com/office/drawing/2014/main" id="{22CB831A-13DF-F443-A0A1-0060B8F0A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691" y="1690688"/>
            <a:ext cx="6587059" cy="3777872"/>
          </a:xfrm>
          <a:prstGeom prst="rect">
            <a:avLst/>
          </a:prstGeom>
        </p:spPr>
      </p:pic>
      <p:sp>
        <p:nvSpPr>
          <p:cNvPr id="9" name="CuadroTexto 8">
            <a:extLst>
              <a:ext uri="{FF2B5EF4-FFF2-40B4-BE49-F238E27FC236}">
                <a16:creationId xmlns:a16="http://schemas.microsoft.com/office/drawing/2014/main" id="{E11448B6-783B-984F-AE28-E90496637DA7}"/>
              </a:ext>
            </a:extLst>
          </p:cNvPr>
          <p:cNvSpPr txBox="1"/>
          <p:nvPr/>
        </p:nvSpPr>
        <p:spPr>
          <a:xfrm>
            <a:off x="4277810" y="5846544"/>
            <a:ext cx="3636380" cy="646331"/>
          </a:xfrm>
          <a:prstGeom prst="rect">
            <a:avLst/>
          </a:prstGeom>
          <a:noFill/>
        </p:spPr>
        <p:txBody>
          <a:bodyPr wrap="none" rtlCol="0">
            <a:spAutoFit/>
          </a:bodyPr>
          <a:lstStyle/>
          <a:p>
            <a:r>
              <a:rPr lang="es-ES" dirty="0">
                <a:hlinkClick r:id="rId5"/>
              </a:rPr>
              <a:t>https://www.figma.com/downloads/</a:t>
            </a:r>
            <a:endParaRPr lang="es-ES" dirty="0"/>
          </a:p>
          <a:p>
            <a:endParaRPr lang="es-ES" dirty="0"/>
          </a:p>
        </p:txBody>
      </p:sp>
    </p:spTree>
    <p:extLst>
      <p:ext uri="{BB962C8B-B14F-4D97-AF65-F5344CB8AC3E}">
        <p14:creationId xmlns:p14="http://schemas.microsoft.com/office/powerpoint/2010/main" val="33050732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92</a:t>
            </a:fld>
            <a:endParaRPr lang="es-ES" dirty="0"/>
          </a:p>
        </p:txBody>
      </p:sp>
      <p:pic>
        <p:nvPicPr>
          <p:cNvPr id="8" name="Imagen 7" descr="Interfaz de usuario gráfica, Aplicación, Teams&#10;&#10;Descripción generada automáticamente">
            <a:extLst>
              <a:ext uri="{FF2B5EF4-FFF2-40B4-BE49-F238E27FC236}">
                <a16:creationId xmlns:a16="http://schemas.microsoft.com/office/drawing/2014/main" id="{954E0548-D9A1-4D4C-9E7B-02511DD91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2689" y="1344408"/>
            <a:ext cx="7848421" cy="5083740"/>
          </a:xfrm>
          <a:prstGeom prst="rect">
            <a:avLst/>
          </a:prstGeom>
        </p:spPr>
      </p:pic>
    </p:spTree>
    <p:extLst>
      <p:ext uri="{BB962C8B-B14F-4D97-AF65-F5344CB8AC3E}">
        <p14:creationId xmlns:p14="http://schemas.microsoft.com/office/powerpoint/2010/main" val="936851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93</a:t>
            </a:fld>
            <a:endParaRPr lang="es-ES" dirty="0"/>
          </a:p>
        </p:txBody>
      </p:sp>
      <p:pic>
        <p:nvPicPr>
          <p:cNvPr id="7" name="Imagen 6" descr="Imagen de la pantalla de un celular con letras&#10;&#10;Descripción generada automáticamente con confianza media">
            <a:extLst>
              <a:ext uri="{FF2B5EF4-FFF2-40B4-BE49-F238E27FC236}">
                <a16:creationId xmlns:a16="http://schemas.microsoft.com/office/drawing/2014/main" id="{2A8586A8-BC1D-314F-A476-583E15EAC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550" y="1616946"/>
            <a:ext cx="6242050" cy="4498104"/>
          </a:xfrm>
          <a:prstGeom prst="rect">
            <a:avLst/>
          </a:prstGeom>
        </p:spPr>
      </p:pic>
    </p:spTree>
    <p:extLst>
      <p:ext uri="{BB962C8B-B14F-4D97-AF65-F5344CB8AC3E}">
        <p14:creationId xmlns:p14="http://schemas.microsoft.com/office/powerpoint/2010/main" val="2372401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94</a:t>
            </a:fld>
            <a:endParaRPr lang="es-ES" dirty="0"/>
          </a:p>
        </p:txBody>
      </p:sp>
      <p:pic>
        <p:nvPicPr>
          <p:cNvPr id="8" name="Imagen 7" descr="Calendario&#10;&#10;Descripción generada automáticamente con confianza media">
            <a:extLst>
              <a:ext uri="{FF2B5EF4-FFF2-40B4-BE49-F238E27FC236}">
                <a16:creationId xmlns:a16="http://schemas.microsoft.com/office/drawing/2014/main" id="{3C3C1CD9-9754-F34F-AE7D-FF45173BB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610" y="1416205"/>
            <a:ext cx="6578600" cy="4965700"/>
          </a:xfrm>
          <a:prstGeom prst="rect">
            <a:avLst/>
          </a:prstGeom>
        </p:spPr>
      </p:pic>
    </p:spTree>
    <p:extLst>
      <p:ext uri="{BB962C8B-B14F-4D97-AF65-F5344CB8AC3E}">
        <p14:creationId xmlns:p14="http://schemas.microsoft.com/office/powerpoint/2010/main" val="958503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365125"/>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95</a:t>
            </a:fld>
            <a:endParaRPr lang="es-ES" dirty="0"/>
          </a:p>
        </p:txBody>
      </p:sp>
      <p:pic>
        <p:nvPicPr>
          <p:cNvPr id="7" name="Imagen 6" descr="Forma, Rectángulo&#10;&#10;Descripción generada automáticamente">
            <a:extLst>
              <a:ext uri="{FF2B5EF4-FFF2-40B4-BE49-F238E27FC236}">
                <a16:creationId xmlns:a16="http://schemas.microsoft.com/office/drawing/2014/main" id="{53A84636-28CD-0145-B9F7-FAF8C761A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725" y="1349852"/>
            <a:ext cx="8573332" cy="5072851"/>
          </a:xfrm>
          <a:prstGeom prst="rect">
            <a:avLst/>
          </a:prstGeom>
        </p:spPr>
      </p:pic>
    </p:spTree>
    <p:extLst>
      <p:ext uri="{BB962C8B-B14F-4D97-AF65-F5344CB8AC3E}">
        <p14:creationId xmlns:p14="http://schemas.microsoft.com/office/powerpoint/2010/main" val="1861700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96</a:t>
            </a:fld>
            <a:endParaRPr lang="es-ES" dirty="0"/>
          </a:p>
        </p:txBody>
      </p:sp>
      <p:pic>
        <p:nvPicPr>
          <p:cNvPr id="7" name="Imagen 6" descr="Texto&#10;&#10;Descripción generada automáticamente con confianza media">
            <a:extLst>
              <a:ext uri="{FF2B5EF4-FFF2-40B4-BE49-F238E27FC236}">
                <a16:creationId xmlns:a16="http://schemas.microsoft.com/office/drawing/2014/main" id="{7787C170-12B7-134D-A848-E11378651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12" y="2462026"/>
            <a:ext cx="5241286" cy="3071880"/>
          </a:xfrm>
          <a:prstGeom prst="rect">
            <a:avLst/>
          </a:prstGeom>
        </p:spPr>
      </p:pic>
      <p:pic>
        <p:nvPicPr>
          <p:cNvPr id="10" name="Imagen 9" descr="Forma&#10;&#10;Descripción generada automáticamente">
            <a:extLst>
              <a:ext uri="{FF2B5EF4-FFF2-40B4-BE49-F238E27FC236}">
                <a16:creationId xmlns:a16="http://schemas.microsoft.com/office/drawing/2014/main" id="{0A3A4090-3C71-2B4E-8F67-9CE25919A3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174" y="1042086"/>
            <a:ext cx="4377128" cy="2672477"/>
          </a:xfrm>
          <a:prstGeom prst="rect">
            <a:avLst/>
          </a:prstGeom>
        </p:spPr>
      </p:pic>
      <p:pic>
        <p:nvPicPr>
          <p:cNvPr id="12" name="Imagen 11" descr="Forma&#10;&#10;Descripción generada automáticamente">
            <a:extLst>
              <a:ext uri="{FF2B5EF4-FFF2-40B4-BE49-F238E27FC236}">
                <a16:creationId xmlns:a16="http://schemas.microsoft.com/office/drawing/2014/main" id="{09A51162-C13C-974F-B995-67A070EFC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3998" y="3659628"/>
            <a:ext cx="4503418" cy="2780657"/>
          </a:xfrm>
          <a:prstGeom prst="rect">
            <a:avLst/>
          </a:prstGeom>
        </p:spPr>
      </p:pic>
    </p:spTree>
    <p:extLst>
      <p:ext uri="{BB962C8B-B14F-4D97-AF65-F5344CB8AC3E}">
        <p14:creationId xmlns:p14="http://schemas.microsoft.com/office/powerpoint/2010/main" val="445689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Interfaz</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97</a:t>
            </a:fld>
            <a:endParaRPr lang="es-ES" dirty="0"/>
          </a:p>
        </p:txBody>
      </p:sp>
      <p:pic>
        <p:nvPicPr>
          <p:cNvPr id="8" name="Imagen 7" descr="Forma&#10;&#10;Descripción generada automáticamente">
            <a:extLst>
              <a:ext uri="{FF2B5EF4-FFF2-40B4-BE49-F238E27FC236}">
                <a16:creationId xmlns:a16="http://schemas.microsoft.com/office/drawing/2014/main" id="{8F57CF55-48BF-F340-823F-1A4EFCFFE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76" y="1884786"/>
            <a:ext cx="5776930" cy="3329657"/>
          </a:xfrm>
          <a:prstGeom prst="rect">
            <a:avLst/>
          </a:prstGeom>
        </p:spPr>
      </p:pic>
      <p:pic>
        <p:nvPicPr>
          <p:cNvPr id="11" name="Imagen 10" descr="Imagen que contiene Interfaz de usuario gráfica&#10;&#10;Descripción generada automáticamente">
            <a:extLst>
              <a:ext uri="{FF2B5EF4-FFF2-40B4-BE49-F238E27FC236}">
                <a16:creationId xmlns:a16="http://schemas.microsoft.com/office/drawing/2014/main" id="{D72909B8-096D-E74D-97B4-67DE8C63C9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763" y="1884786"/>
            <a:ext cx="5695961" cy="3400860"/>
          </a:xfrm>
          <a:prstGeom prst="rect">
            <a:avLst/>
          </a:prstGeom>
        </p:spPr>
      </p:pic>
    </p:spTree>
    <p:extLst>
      <p:ext uri="{BB962C8B-B14F-4D97-AF65-F5344CB8AC3E}">
        <p14:creationId xmlns:p14="http://schemas.microsoft.com/office/powerpoint/2010/main" val="2410859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Tipos de elementos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98</a:t>
            </a:fld>
            <a:endParaRPr lang="es-ES" dirty="0"/>
          </a:p>
        </p:txBody>
      </p:sp>
      <p:pic>
        <p:nvPicPr>
          <p:cNvPr id="7" name="Imagen 6" descr="Interfaz de usuario gráfica, Aplicación&#10;&#10;Descripción generada automáticamente">
            <a:extLst>
              <a:ext uri="{FF2B5EF4-FFF2-40B4-BE49-F238E27FC236}">
                <a16:creationId xmlns:a16="http://schemas.microsoft.com/office/drawing/2014/main" id="{9B8B5942-E227-CB41-8955-3A332AAB7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1710" y="1699642"/>
            <a:ext cx="6528580" cy="3458715"/>
          </a:xfrm>
          <a:prstGeom prst="rect">
            <a:avLst/>
          </a:prstGeom>
        </p:spPr>
      </p:pic>
    </p:spTree>
    <p:extLst>
      <p:ext uri="{BB962C8B-B14F-4D97-AF65-F5344CB8AC3E}">
        <p14:creationId xmlns:p14="http://schemas.microsoft.com/office/powerpoint/2010/main" val="991236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62110" y="90642"/>
            <a:ext cx="10515600" cy="1325563"/>
          </a:xfrm>
        </p:spPr>
        <p:txBody>
          <a:bodyPr/>
          <a:lstStyle/>
          <a:p>
            <a:r>
              <a:rPr lang="es-ES" dirty="0">
                <a:solidFill>
                  <a:srgbClr val="960F68"/>
                </a:solidFill>
              </a:rPr>
              <a:t>Figma - Acciones esenciales</a:t>
            </a:r>
          </a:p>
        </p:txBody>
      </p:sp>
      <p:pic>
        <p:nvPicPr>
          <p:cNvPr id="4" name="Imagen 3"/>
          <p:cNvPicPr>
            <a:picLocks noChangeAspect="1"/>
          </p:cNvPicPr>
          <p:nvPr/>
        </p:nvPicPr>
        <p:blipFill>
          <a:blip r:embed="rId3"/>
          <a:stretch>
            <a:fillRect/>
          </a:stretch>
        </p:blipFill>
        <p:spPr>
          <a:xfrm>
            <a:off x="10059710" y="197768"/>
            <a:ext cx="1836000" cy="1218437"/>
          </a:xfrm>
          <a:prstGeom prst="rect">
            <a:avLst/>
          </a:prstGeom>
        </p:spPr>
      </p:pic>
      <p:sp>
        <p:nvSpPr>
          <p:cNvPr id="2" name="Marcador de pie de página 1"/>
          <p:cNvSpPr>
            <a:spLocks noGrp="1"/>
          </p:cNvSpPr>
          <p:nvPr>
            <p:ph type="ftr" sz="quarter" idx="11"/>
          </p:nvPr>
        </p:nvSpPr>
        <p:spPr/>
        <p:txBody>
          <a:bodyPr/>
          <a:lstStyle/>
          <a:p>
            <a:r>
              <a:rPr lang="es-ES" dirty="0"/>
              <a:t>Análisis componentes visuales + Figma</a:t>
            </a:r>
          </a:p>
        </p:txBody>
      </p:sp>
      <p:sp>
        <p:nvSpPr>
          <p:cNvPr id="3" name="Marcador de número de diapositiva 2"/>
          <p:cNvSpPr>
            <a:spLocks noGrp="1"/>
          </p:cNvSpPr>
          <p:nvPr>
            <p:ph type="sldNum" sz="quarter" idx="12"/>
          </p:nvPr>
        </p:nvSpPr>
        <p:spPr/>
        <p:txBody>
          <a:bodyPr/>
          <a:lstStyle/>
          <a:p>
            <a:fld id="{F96FDB00-D5D8-496F-8A86-E175B071149C}" type="slidenum">
              <a:rPr lang="es-ES" smtClean="0"/>
              <a:t>99</a:t>
            </a:fld>
            <a:endParaRPr lang="es-ES" dirty="0"/>
          </a:p>
        </p:txBody>
      </p:sp>
      <p:pic>
        <p:nvPicPr>
          <p:cNvPr id="8" name="Imagen 7" descr="Imagen que contiene Texto&#10;&#10;Descripción generada automáticamente">
            <a:extLst>
              <a:ext uri="{FF2B5EF4-FFF2-40B4-BE49-F238E27FC236}">
                <a16:creationId xmlns:a16="http://schemas.microsoft.com/office/drawing/2014/main" id="{82989D49-6051-AF43-9DD7-F974FA94E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221" y="1416205"/>
            <a:ext cx="5869557" cy="4392639"/>
          </a:xfrm>
          <a:prstGeom prst="rect">
            <a:avLst/>
          </a:prstGeom>
        </p:spPr>
      </p:pic>
    </p:spTree>
    <p:extLst>
      <p:ext uri="{BB962C8B-B14F-4D97-AF65-F5344CB8AC3E}">
        <p14:creationId xmlns:p14="http://schemas.microsoft.com/office/powerpoint/2010/main" val="6294610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5053</TotalTime>
  <Words>9056</Words>
  <Application>Microsoft Macintosh PowerPoint</Application>
  <PresentationFormat>Panorámica</PresentationFormat>
  <Paragraphs>1024</Paragraphs>
  <Slides>139</Slides>
  <Notes>132</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139</vt:i4>
      </vt:variant>
    </vt:vector>
  </HeadingPairs>
  <TitlesOfParts>
    <vt:vector size="149" baseType="lpstr">
      <vt:lpstr>Arial</vt:lpstr>
      <vt:lpstr>Avenir Next</vt:lpstr>
      <vt:lpstr>Calibri</vt:lpstr>
      <vt:lpstr>Calibri Light</vt:lpstr>
      <vt:lpstr>Charter</vt:lpstr>
      <vt:lpstr>Helvetica Neue</vt:lpstr>
      <vt:lpstr>Latha</vt:lpstr>
      <vt:lpstr>Open Sans</vt:lpstr>
      <vt:lpstr>Tema de Office</vt:lpstr>
      <vt:lpstr>Documento</vt:lpstr>
      <vt:lpstr>Analisis componentes visuales + figma</vt:lpstr>
      <vt:lpstr>Presentación de PowerPoint</vt:lpstr>
      <vt:lpstr>Indice Análisis componentes visuales</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Design System - Historia</vt:lpstr>
      <vt:lpstr>Design System - Concepto</vt:lpstr>
      <vt:lpstr>Design System - Concepto</vt:lpstr>
      <vt:lpstr>Design System - Elementos</vt:lpstr>
      <vt:lpstr>Design System - Elementos</vt:lpstr>
      <vt:lpstr>Design System - Definición</vt:lpstr>
      <vt:lpstr>Design System – Estableciendo bases</vt:lpstr>
      <vt:lpstr>Design System – Organización</vt:lpstr>
      <vt:lpstr>Design System – Implicación </vt:lpstr>
      <vt:lpstr>Design System – Implicación </vt:lpstr>
      <vt:lpstr>Design System – Medir éxito del sistema </vt:lpstr>
      <vt:lpstr>Atomic Design</vt:lpstr>
      <vt:lpstr>Atomic Design</vt:lpstr>
      <vt:lpstr>Atomic Design</vt:lpstr>
      <vt:lpstr>Atomic Design</vt:lpstr>
      <vt:lpstr>Atomic Design</vt:lpstr>
      <vt:lpstr>Atomic Design – Arquitectura CSS</vt:lpstr>
      <vt:lpstr>Atomic Design – Arquitectura CSS</vt:lpstr>
      <vt:lpstr>Atomic Design – Arquitectura CSS</vt:lpstr>
      <vt:lpstr>Diseño técnico de arquitectura - MVC</vt:lpstr>
      <vt:lpstr>Diseño técnico de arquitectura - MVC</vt:lpstr>
      <vt:lpstr>Diseño técnico de arquitectura - API</vt:lpstr>
      <vt:lpstr>Presentación de PowerPoint</vt:lpstr>
      <vt:lpstr>Presentación de PowerPoint</vt:lpstr>
      <vt:lpstr>Presentación de PowerPoint</vt:lpstr>
      <vt:lpstr>Herramientas de diseño - Storybook</vt:lpstr>
      <vt:lpstr>Theming - Concepto</vt:lpstr>
      <vt:lpstr>Theming - Custom properties</vt:lpstr>
      <vt:lpstr>Theming - prefers-color-scheme</vt:lpstr>
      <vt:lpstr>Theming - Reutilización estilo entre componentes</vt:lpstr>
      <vt:lpstr>Theming - Reutilización estilo entre componentes</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Introducción</vt:lpstr>
      <vt:lpstr>Encapsulación de estilos – Reglas CSS</vt:lpstr>
      <vt:lpstr>Presentación de PowerPoint</vt:lpstr>
      <vt:lpstr>Encapsulación de estilos - Cascada y herencia</vt:lpstr>
      <vt:lpstr>Encapsulación de estilos </vt:lpstr>
      <vt:lpstr>Presentación de PowerPoint</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Librerías y metodologías arquitectura CSS</vt:lpstr>
      <vt:lpstr>Encapsulación de estilos – Shadow DOM</vt:lpstr>
      <vt:lpstr>Encapsulación de estilos  Shadow DOM</vt:lpstr>
      <vt:lpstr>Encapsulación de estilos – Shadow DOM</vt:lpstr>
      <vt:lpstr>Encapsulación de estilos – Shadow DOM</vt:lpstr>
      <vt:lpstr>Encapsulación de estilos – Shadow DOM</vt:lpstr>
      <vt:lpstr>Encapsulación de estilos – Shadow DOM</vt:lpstr>
      <vt:lpstr>Encapsulación de estilos – Shadow DOM (Angular)</vt:lpstr>
      <vt:lpstr>Encapsulación de estilos – Shadow DOM (Angular)</vt:lpstr>
      <vt:lpstr>Indice Figma</vt:lpstr>
      <vt:lpstr>Introducción</vt:lpstr>
      <vt:lpstr>UX vs UI - Concepto</vt:lpstr>
      <vt:lpstr>UX vs UI - Diferencias</vt:lpstr>
      <vt:lpstr>UX vs UI – UX Designer</vt:lpstr>
      <vt:lpstr>UX vs UI – UI Designer</vt:lpstr>
      <vt:lpstr>UX vs UI – Herramientas de diseño</vt:lpstr>
      <vt:lpstr>Figma - Introducción</vt:lpstr>
      <vt:lpstr>Figma - Introducción</vt:lpstr>
      <vt:lpstr>Figma - Introducción</vt:lpstr>
      <vt:lpstr>Figma - Introducción</vt:lpstr>
      <vt:lpstr>Figma - Introducción</vt:lpstr>
      <vt:lpstr>Figma - Introducción</vt:lpstr>
      <vt:lpstr>Figma - Introducción</vt:lpstr>
      <vt:lpstr>Figma - Introducción</vt:lpstr>
      <vt:lpstr>Figma - Descarga</vt:lpstr>
      <vt:lpstr>Figma - Interfaz</vt:lpstr>
      <vt:lpstr>Figma - Interfaz</vt:lpstr>
      <vt:lpstr>Figma - Interfaz</vt:lpstr>
      <vt:lpstr>Figma - Interfaz</vt:lpstr>
      <vt:lpstr>Figma - Interfaz</vt:lpstr>
      <vt:lpstr>Figma - Interfaz</vt:lpstr>
      <vt:lpstr>Figma - Tipos de elementos</vt:lpstr>
      <vt:lpstr>Figma - Acciones esenciales</vt:lpstr>
      <vt:lpstr>Figma - Acciones esenciales</vt:lpstr>
      <vt:lpstr>Figma - Tipografía</vt:lpstr>
      <vt:lpstr>Figma – Práctica 1</vt:lpstr>
      <vt:lpstr>Figma - Colores</vt:lpstr>
      <vt:lpstr>Figma – Práctica 2</vt:lpstr>
      <vt:lpstr>Figma – Reglas, grupos y frames </vt:lpstr>
      <vt:lpstr>Figma – Constraints horizontales y verticales</vt:lpstr>
      <vt:lpstr>Figma – Frames y grupos</vt:lpstr>
      <vt:lpstr>Figma – Grid</vt:lpstr>
      <vt:lpstr>Figma – Practica 3</vt:lpstr>
      <vt:lpstr>Figma – Practica 4</vt:lpstr>
      <vt:lpstr>Figma – Pluma</vt:lpstr>
      <vt:lpstr>Figma – Componentes</vt:lpstr>
      <vt:lpstr>Figma – Practica 5</vt:lpstr>
      <vt:lpstr>Figma – Autolayout</vt:lpstr>
      <vt:lpstr>Figma – Autolayout</vt:lpstr>
      <vt:lpstr>Figma – Autolayout </vt:lpstr>
      <vt:lpstr>Figma – Práctica 6 </vt:lpstr>
      <vt:lpstr>Figma – Variants </vt:lpstr>
      <vt:lpstr>Figma – Variants </vt:lpstr>
      <vt:lpstr>Figma – Práctica 7 </vt:lpstr>
      <vt:lpstr>Figma – Prototipado</vt:lpstr>
      <vt:lpstr>Figma – Prototipado</vt:lpstr>
      <vt:lpstr>Figma – Prototipado</vt:lpstr>
      <vt:lpstr>Figma – Prototipado</vt:lpstr>
      <vt:lpstr>Figma – Práctica 8</vt:lpstr>
      <vt:lpstr>Figma – Smart Animate</vt:lpstr>
      <vt:lpstr>Figma – Práctica 8</vt:lpstr>
      <vt:lpstr>Figma – Exportación Zeplin</vt:lpstr>
      <vt:lpstr>Figma – Trabajo colaborativo</vt:lpstr>
      <vt:lpstr>Design Tokens</vt:lpstr>
      <vt:lpstr>Design Tokens - Ventajas</vt:lpstr>
      <vt:lpstr>Design Tokens - Ventajas</vt:lpstr>
      <vt:lpstr>Design Tokens – Style Dictionary</vt:lpstr>
      <vt:lpstr>Design Tokens – Style Dictionary</vt:lpstr>
      <vt:lpstr>Design Tokens + figma</vt:lpstr>
      <vt:lpstr>Design Tokens + figma</vt:lpstr>
      <vt:lpstr>Design Tokens + figma – Access token</vt:lpstr>
      <vt:lpstr>Design Tokens + figma – Demo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componentes visuales + figma</dc:title>
  <dc:creator>Javier Samper Arias</dc:creator>
  <cp:lastModifiedBy>Javier Samper Arias</cp:lastModifiedBy>
  <cp:revision>59</cp:revision>
  <dcterms:created xsi:type="dcterms:W3CDTF">2020-12-30T19:06:04Z</dcterms:created>
  <dcterms:modified xsi:type="dcterms:W3CDTF">2021-01-05T13:30:05Z</dcterms:modified>
</cp:coreProperties>
</file>